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data1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498" r:id="rId3"/>
    <p:sldId id="499" r:id="rId4"/>
    <p:sldId id="502" r:id="rId5"/>
    <p:sldId id="534" r:id="rId6"/>
    <p:sldId id="559" r:id="rId7"/>
    <p:sldId id="530" r:id="rId8"/>
    <p:sldId id="508" r:id="rId9"/>
    <p:sldId id="562" r:id="rId10"/>
    <p:sldId id="535" r:id="rId11"/>
    <p:sldId id="560" r:id="rId12"/>
    <p:sldId id="543" r:id="rId13"/>
    <p:sldId id="510" r:id="rId14"/>
    <p:sldId id="511" r:id="rId15"/>
    <p:sldId id="558" r:id="rId16"/>
    <p:sldId id="545" r:id="rId17"/>
    <p:sldId id="555" r:id="rId18"/>
    <p:sldId id="513" r:id="rId19"/>
    <p:sldId id="546" r:id="rId20"/>
    <p:sldId id="536" r:id="rId21"/>
    <p:sldId id="515" r:id="rId22"/>
    <p:sldId id="544" r:id="rId23"/>
    <p:sldId id="517" r:id="rId24"/>
    <p:sldId id="537" r:id="rId25"/>
    <p:sldId id="519" r:id="rId26"/>
    <p:sldId id="556" r:id="rId27"/>
    <p:sldId id="520" r:id="rId28"/>
    <p:sldId id="547" r:id="rId29"/>
    <p:sldId id="521" r:id="rId30"/>
    <p:sldId id="522" r:id="rId31"/>
    <p:sldId id="538" r:id="rId32"/>
    <p:sldId id="548" r:id="rId33"/>
    <p:sldId id="539" r:id="rId34"/>
    <p:sldId id="561" r:id="rId35"/>
    <p:sldId id="551" r:id="rId36"/>
    <p:sldId id="553" r:id="rId37"/>
    <p:sldId id="549" r:id="rId38"/>
    <p:sldId id="552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F51"/>
    <a:srgbClr val="005393"/>
    <a:srgbClr val="AFCB52"/>
    <a:srgbClr val="E63946"/>
    <a:srgbClr val="D9D9D9"/>
    <a:srgbClr val="B2B3B5"/>
    <a:srgbClr val="C4C9CB"/>
    <a:srgbClr val="B1CA54"/>
    <a:srgbClr val="E89247"/>
    <a:srgbClr val="A0B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557" autoAdjust="0"/>
  </p:normalViewPr>
  <p:slideViewPr>
    <p:cSldViewPr snapToGrid="0">
      <p:cViewPr varScale="1">
        <p:scale>
          <a:sx n="130" d="100"/>
          <a:sy n="130" d="100"/>
        </p:scale>
        <p:origin x="72" y="7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png"/><Relationship Id="rId1" Type="http://schemas.openxmlformats.org/officeDocument/2006/relationships/image" Target="../media/image87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8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8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6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8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6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8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16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1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8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5F7A119-2CCC-470C-A71E-98756022376B}" type="pres">
      <dgm:prSet presAssocID="{0DC2BFC1-C9A4-49F9-8312-3C96E9406274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  <dgm:t>
        <a:bodyPr/>
        <a:lstStyle/>
        <a:p>
          <a:endParaRPr lang="fr-FR"/>
        </a:p>
      </dgm:t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FAA81CE-7EBE-4A69-8018-456643890C79}" type="pres">
      <dgm:prSet presAssocID="{AA44E4E1-74A7-4117-9D56-F80EE24B2B7E}" presName="rootConnector" presStyleLbl="node2" presStyleIdx="0" presStyleCnt="7"/>
      <dgm:spPr/>
      <dgm:t>
        <a:bodyPr/>
        <a:lstStyle/>
        <a:p>
          <a:endParaRPr lang="fr-FR"/>
        </a:p>
      </dgm:t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  <dgm:t>
        <a:bodyPr/>
        <a:lstStyle/>
        <a:p>
          <a:endParaRPr lang="fr-FR"/>
        </a:p>
      </dgm:t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6B811C5-9914-4F26-B867-3CF072C00137}" type="pres">
      <dgm:prSet presAssocID="{3D040F0F-5427-4FB3-BB57-27BD2F5754BF}" presName="rootConnector" presStyleLbl="node2" presStyleIdx="1" presStyleCnt="7"/>
      <dgm:spPr/>
      <dgm:t>
        <a:bodyPr/>
        <a:lstStyle/>
        <a:p>
          <a:endParaRPr lang="fr-FR"/>
        </a:p>
      </dgm:t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6C0EDD7-755A-4412-814A-8961B4659A66}" type="pres">
      <dgm:prSet presAssocID="{9BBA397F-BCBE-4107-8D25-E15EEC2D8A2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9A947F-2067-43B2-9DF2-2CDC798B6EA1}" type="pres">
      <dgm:prSet presAssocID="{3FCB9E99-E9FF-49B3-9365-58AE88FF8B5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  <dgm:t>
        <a:bodyPr/>
        <a:lstStyle/>
        <a:p>
          <a:endParaRPr lang="fr-FR"/>
        </a:p>
      </dgm:t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0D773D0-DEDC-4F60-AFE2-19401B04614E}" type="pres">
      <dgm:prSet presAssocID="{A558BE97-585B-460E-BBBB-BFAFC54A00CE}" presName="rootConnector" presStyleLbl="node2" presStyleIdx="2" presStyleCnt="7"/>
      <dgm:spPr/>
      <dgm:t>
        <a:bodyPr/>
        <a:lstStyle/>
        <a:p>
          <a:endParaRPr lang="fr-FR"/>
        </a:p>
      </dgm:t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  <dgm:t>
        <a:bodyPr/>
        <a:lstStyle/>
        <a:p>
          <a:endParaRPr lang="fr-FR"/>
        </a:p>
      </dgm:t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EE73583-7653-49A7-BAAE-632D98271F6E}" type="pres">
      <dgm:prSet presAssocID="{E4C97B17-FFF7-41B3-9CF4-68FD64BDF8E5}" presName="rootConnector" presStyleLbl="node2" presStyleIdx="3" presStyleCnt="7"/>
      <dgm:spPr/>
      <dgm:t>
        <a:bodyPr/>
        <a:lstStyle/>
        <a:p>
          <a:endParaRPr lang="fr-FR"/>
        </a:p>
      </dgm:t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99F819-952D-4F7B-844F-7712CB2498EA}" type="pres">
      <dgm:prSet presAssocID="{8E68E023-D999-458B-A043-F983AAD5CAC9}" presName="rootConnector1" presStyleLbl="node1" presStyleIdx="0" presStyleCnt="0"/>
      <dgm:spPr/>
      <dgm:t>
        <a:bodyPr/>
        <a:lstStyle/>
        <a:p>
          <a:endParaRPr lang="fr-FR"/>
        </a:p>
      </dgm:t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  <dgm:t>
        <a:bodyPr/>
        <a:lstStyle/>
        <a:p>
          <a:endParaRPr lang="fr-FR"/>
        </a:p>
      </dgm:t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C76133-815A-4A8A-91EE-83AB6B0C81AD}" type="pres">
      <dgm:prSet presAssocID="{EE6ED7A0-7825-42AF-AB05-019374B4F0EF}" presName="rootConnector" presStyleLbl="node2" presStyleIdx="4" presStyleCnt="7"/>
      <dgm:spPr/>
      <dgm:t>
        <a:bodyPr/>
        <a:lstStyle/>
        <a:p>
          <a:endParaRPr lang="fr-FR"/>
        </a:p>
      </dgm:t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  <dgm:t>
        <a:bodyPr/>
        <a:lstStyle/>
        <a:p>
          <a:endParaRPr lang="fr-FR"/>
        </a:p>
      </dgm:t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DBF1C5A-1EC8-470B-BD83-189062C7E5B4}" type="pres">
      <dgm:prSet presAssocID="{3CE65E47-8B83-47BA-8672-1733C06D12F4}" presName="rootConnector" presStyleLbl="node2" presStyleIdx="5" presStyleCnt="7"/>
      <dgm:spPr/>
      <dgm:t>
        <a:bodyPr/>
        <a:lstStyle/>
        <a:p>
          <a:endParaRPr lang="fr-FR"/>
        </a:p>
      </dgm:t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  <dgm:t>
        <a:bodyPr/>
        <a:lstStyle/>
        <a:p>
          <a:endParaRPr lang="fr-FR"/>
        </a:p>
      </dgm:t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465B1DD-A24C-4DBD-B798-8FB6B349164F}" type="pres">
      <dgm:prSet presAssocID="{6A1EF634-7695-4634-9608-5F6BB9F9FCD0}" presName="rootConnector" presStyleLbl="node2" presStyleIdx="6" presStyleCnt="7"/>
      <dgm:spPr/>
      <dgm:t>
        <a:bodyPr/>
        <a:lstStyle/>
        <a:p>
          <a:endParaRPr lang="fr-FR"/>
        </a:p>
      </dgm:t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>
              <a:solidFill>
                <a:srgbClr val="E63946"/>
              </a:solidFill>
            </a:rPr>
            <a:t>Mesure de pose 3D</a:t>
          </a: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/>
            <a:t>Analyse spectrale des mires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/>
                <a:t>Résolution nanométrique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𝒙𝒚</m:t>
                  </m:r>
                </m:oMath>
              </a14:m>
              <a:endParaRPr lang="fr-FR" noProof="0" dirty="0"/>
            </a:p>
          </dgm:t>
        </dgm:pt>
      </mc:Choice>
      <mc:Fallback xmlns="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𝒙𝒚</a:t>
              </a:r>
              <a:endParaRPr lang="fr-FR" noProof="0" dirty="0"/>
            </a:p>
          </dgm:t>
        </dgm:pt>
      </mc:Fallback>
    </mc:AlternateConten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/>
                <a:t>Résolution </a:t>
              </a:r>
              <a:br>
                <a:rPr lang="fr-FR" b="1" noProof="0" dirty="0"/>
              </a:br>
              <a:r>
                <a:rPr lang="fr-FR" b="1" noProof="0" dirty="0"/>
                <a:t>4 </a:t>
              </a:r>
              <a:r>
                <a:rPr lang="fr-FR" b="1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/>
                <a:t>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𝜶</m:t>
                  </m:r>
                </m:oMath>
              </a14:m>
              <a:r>
                <a:rPr lang="fr-FR" b="1" noProof="0" dirty="0"/>
                <a:t> </a:t>
              </a:r>
              <a:br>
                <a:rPr lang="fr-FR" b="1" noProof="0" dirty="0"/>
              </a:br>
              <a:r>
                <a:rPr lang="fr-FR" b="1" noProof="0" dirty="0"/>
                <a:t>120 </a:t>
              </a:r>
              <a:r>
                <a:rPr lang="fr-FR" b="1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cs typeface="Calibri" panose="020F0502020204030204" pitchFamily="34" charset="0"/>
                    </a:rPr>
                    <m:t>𝜷𝜸</m:t>
                  </m:r>
                </m:oMath>
              </a14:m>
              <a:endParaRPr lang="fr-FR" noProof="0" dirty="0"/>
            </a:p>
          </dgm:t>
        </dgm:pt>
      </mc:Choice>
      <mc:Fallback xmlns="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𝜶</a:t>
              </a:r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:r>
                <a:rPr lang="fr-FR" b="1" i="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a:t>𝜷𝜸</a:t>
              </a:r>
              <a:endParaRPr lang="fr-FR" noProof="0" dirty="0"/>
            </a:p>
          </dgm:t>
        </dgm:pt>
      </mc:Fallback>
    </mc:AlternateConten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 smtClean="0">
              <a:solidFill>
                <a:srgbClr val="E63946"/>
              </a:solidFill>
            </a:rPr>
            <a:t>Mesure de pose 3D</a:t>
          </a:r>
          <a:endParaRPr lang="fr-FR" b="1" noProof="0" dirty="0">
            <a:solidFill>
              <a:srgbClr val="E63946"/>
            </a:solidFill>
          </a:endParaRP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blipFill rotWithShape="0">
          <a:blip xmlns:r="http://schemas.openxmlformats.org/officeDocument/2006/relationships" r:embed="rId1"/>
          <a:stretch>
            <a:fillRect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blipFill rotWithShape="0">
          <a:blip xmlns:r="http://schemas.openxmlformats.org/officeDocument/2006/relationships" r:embed="rId2"/>
          <a:stretch>
            <a:fillRect l="-1024"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Extension à une plage centimétrique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Encodage de la mire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Plage de 10x10 cm</a:t>
          </a:r>
          <a:r>
            <a:rPr lang="fr-FR" b="1" noProof="0" dirty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Plage variable selon taille du code</a:t>
          </a:r>
          <a:endParaRPr lang="fr-FR" noProof="0" dirty="0"/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AE5E69-2033-47DE-948C-D26BA9970D49}" type="presOf" srcId="{7E72CA1F-A679-4919-B07C-C65DE5D2B3F8}" destId="{2B9D8ED3-618C-479C-B258-8432E54C1855}" srcOrd="0" destOrd="0" presId="urn:microsoft.com/office/officeart/2005/8/layout/process2"/>
    <dgm:cxn modelId="{C9FBAB5F-B82A-44F1-A31B-AE690C210A92}" type="presOf" srcId="{831489D3-9B6E-4B0B-A64A-ED8E8FA56A9C}" destId="{87245A84-0BAB-4DBA-A65F-05764EA62501}" srcOrd="0" destOrd="0" presId="urn:microsoft.com/office/officeart/2005/8/layout/process2"/>
    <dgm:cxn modelId="{39A0DD36-B819-483E-9D12-CBB2888A7520}" type="presOf" srcId="{2E012ADC-48E2-46F1-8696-125A60FDF4C6}" destId="{9C23B9DC-D27E-419C-A440-01D63A28021C}" srcOrd="0" destOrd="0" presId="urn:microsoft.com/office/officeart/2005/8/layout/process2"/>
    <dgm:cxn modelId="{C086409B-D8C5-49AC-9F3A-1710D8845639}" type="presOf" srcId="{4FF7ADA8-70E7-405A-A1DA-8C8CCE10692D}" destId="{DE594EC7-58A4-442A-945D-72BE1E5EA479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55E16ED-687C-443F-953C-2E87DFC14664}" type="presOf" srcId="{5B876D50-3F03-4BED-913E-5DDCC30383C2}" destId="{A8224056-E955-40E8-81BD-D47F56EE3E2A}" srcOrd="0" destOrd="0" presId="urn:microsoft.com/office/officeart/2005/8/layout/process2"/>
    <dgm:cxn modelId="{720BF8E6-5B57-4539-8CCB-7A5501331714}" type="presOf" srcId="{3E8D4487-FCA3-416B-8268-9CBD404E8B0E}" destId="{0F13F7F2-F0CA-4EF6-9435-03746B191643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A283161B-6186-402E-BF70-BF9F35EFF7AB}" type="presOf" srcId="{C9E69F3D-CBF6-4EFD-A119-8041E2F4DBC7}" destId="{DD19E605-4BA1-4C62-B393-4865FCC50D3D}" srcOrd="1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58A7BCE2-6C8C-4A97-A483-D7F68C781EC3}" type="presOf" srcId="{D8590A34-AC2F-485C-AFC9-14FAAEF9C1DD}" destId="{F732FA90-8AAF-4DBE-84DC-070A4BD91F10}" srcOrd="1" destOrd="0" presId="urn:microsoft.com/office/officeart/2005/8/layout/process2"/>
    <dgm:cxn modelId="{F4E9E5B6-3310-4865-8BFE-90DFA0101F19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1D06BC14-F414-4276-8FFB-AAF1547CF645}" type="presOf" srcId="{D8590A34-AC2F-485C-AFC9-14FAAEF9C1DD}" destId="{1C8D34FA-6B4A-46F1-9445-D09D9DC23FA9}" srcOrd="0" destOrd="0" presId="urn:microsoft.com/office/officeart/2005/8/layout/process2"/>
    <dgm:cxn modelId="{A98E8943-1914-416B-9FE1-3FDAFDB71B82}" type="presOf" srcId="{4FF7ADA8-70E7-405A-A1DA-8C8CCE10692D}" destId="{666D7D3F-1037-4F7A-9108-3DB2082AD06F}" srcOrd="0" destOrd="0" presId="urn:microsoft.com/office/officeart/2005/8/layout/process2"/>
    <dgm:cxn modelId="{AE0574B4-031B-4CED-8618-C443DE681266}" type="presParOf" srcId="{2B9D8ED3-618C-479C-B258-8432E54C1855}" destId="{0F13F7F2-F0CA-4EF6-9435-03746B191643}" srcOrd="0" destOrd="0" presId="urn:microsoft.com/office/officeart/2005/8/layout/process2"/>
    <dgm:cxn modelId="{2EA94D0B-8D3E-42C9-BA9F-3B84992FF524}" type="presParOf" srcId="{2B9D8ED3-618C-479C-B258-8432E54C1855}" destId="{A0AA4C6E-F56D-4030-9E8A-AF04E7ACF962}" srcOrd="1" destOrd="0" presId="urn:microsoft.com/office/officeart/2005/8/layout/process2"/>
    <dgm:cxn modelId="{4E8CCD26-89F1-4F4C-B03D-4477B5653217}" type="presParOf" srcId="{A0AA4C6E-F56D-4030-9E8A-AF04E7ACF962}" destId="{DD19E605-4BA1-4C62-B393-4865FCC50D3D}" srcOrd="0" destOrd="0" presId="urn:microsoft.com/office/officeart/2005/8/layout/process2"/>
    <dgm:cxn modelId="{2F5BCD72-477E-4707-90A2-1EAB9137FD48}" type="presParOf" srcId="{2B9D8ED3-618C-479C-B258-8432E54C1855}" destId="{9C23B9DC-D27E-419C-A440-01D63A28021C}" srcOrd="2" destOrd="0" presId="urn:microsoft.com/office/officeart/2005/8/layout/process2"/>
    <dgm:cxn modelId="{F8131074-81EA-4B3E-8250-EBD5946368BE}" type="presParOf" srcId="{2B9D8ED3-618C-479C-B258-8432E54C1855}" destId="{666D7D3F-1037-4F7A-9108-3DB2082AD06F}" srcOrd="3" destOrd="0" presId="urn:microsoft.com/office/officeart/2005/8/layout/process2"/>
    <dgm:cxn modelId="{FB78F010-5EC6-4E5A-80F2-21530D1AD454}" type="presParOf" srcId="{666D7D3F-1037-4F7A-9108-3DB2082AD06F}" destId="{DE594EC7-58A4-442A-945D-72BE1E5EA479}" srcOrd="0" destOrd="0" presId="urn:microsoft.com/office/officeart/2005/8/layout/process2"/>
    <dgm:cxn modelId="{4201FDCA-2539-43C0-B227-896F8B22B485}" type="presParOf" srcId="{2B9D8ED3-618C-479C-B258-8432E54C1855}" destId="{A8224056-E955-40E8-81BD-D47F56EE3E2A}" srcOrd="4" destOrd="0" presId="urn:microsoft.com/office/officeart/2005/8/layout/process2"/>
    <dgm:cxn modelId="{E7876050-7A1E-4374-A26D-527FB47FD304}" type="presParOf" srcId="{2B9D8ED3-618C-479C-B258-8432E54C1855}" destId="{1C8D34FA-6B4A-46F1-9445-D09D9DC23FA9}" srcOrd="5" destOrd="0" presId="urn:microsoft.com/office/officeart/2005/8/layout/process2"/>
    <dgm:cxn modelId="{3E561F4F-C2B6-40ED-90B1-211DF2C00E2F}" type="presParOf" srcId="{1C8D34FA-6B4A-46F1-9445-D09D9DC23FA9}" destId="{F732FA90-8AAF-4DBE-84DC-070A4BD91F10}" srcOrd="0" destOrd="0" presId="urn:microsoft.com/office/officeart/2005/8/layout/process2"/>
    <dgm:cxn modelId="{1A47781A-B9BE-4CAD-BFC1-22773F3F7AB5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Robustesse aux conditions d’imagerie défavorables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Segmentation en </a:t>
          </a:r>
          <a:r>
            <a:rPr lang="fr-FR" noProof="0" dirty="0" err="1"/>
            <a:t>imagette</a:t>
          </a:r>
          <a:r>
            <a:rPr lang="fr-FR" noProof="0" dirty="0"/>
            <a:t> de phase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Flou, bruit, occultation, éclairage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DE31D0-49F9-4EE9-82DC-E4DC68D6B0FD}" type="presOf" srcId="{4FF7ADA8-70E7-405A-A1DA-8C8CCE10692D}" destId="{DE594EC7-58A4-442A-945D-72BE1E5EA479}" srcOrd="1" destOrd="0" presId="urn:microsoft.com/office/officeart/2005/8/layout/process2"/>
    <dgm:cxn modelId="{8060D653-4FD5-4793-B44E-7A0F224954AE}" type="presOf" srcId="{D8590A34-AC2F-485C-AFC9-14FAAEF9C1DD}" destId="{F732FA90-8AAF-4DBE-84DC-070A4BD91F10}" srcOrd="1" destOrd="0" presId="urn:microsoft.com/office/officeart/2005/8/layout/process2"/>
    <dgm:cxn modelId="{F27A36BB-F141-426E-B049-CE996FD42388}" type="presOf" srcId="{7E72CA1F-A679-4919-B07C-C65DE5D2B3F8}" destId="{2B9D8ED3-618C-479C-B258-8432E54C1855}" srcOrd="0" destOrd="0" presId="urn:microsoft.com/office/officeart/2005/8/layout/process2"/>
    <dgm:cxn modelId="{B5939B91-7081-4DC3-AB3D-91E8EBAC2CE0}" type="presOf" srcId="{C9E69F3D-CBF6-4EFD-A119-8041E2F4DBC7}" destId="{DD19E605-4BA1-4C62-B393-4865FCC50D3D}" srcOrd="1" destOrd="0" presId="urn:microsoft.com/office/officeart/2005/8/layout/process2"/>
    <dgm:cxn modelId="{BEB8F8A9-25BE-47BE-8A7F-7D22684A8763}" type="presOf" srcId="{D8590A34-AC2F-485C-AFC9-14FAAEF9C1DD}" destId="{1C8D34FA-6B4A-46F1-9445-D09D9DC23FA9}" srcOrd="0" destOrd="0" presId="urn:microsoft.com/office/officeart/2005/8/layout/process2"/>
    <dgm:cxn modelId="{3F6B5959-980F-4888-A65F-A93D7799BEF0}" type="presOf" srcId="{510A170F-CEF1-4764-88A4-62BDC8D9D084}" destId="{62131FC7-FF49-4AAA-8B19-A287AAFC8380}" srcOrd="0" destOrd="0" presId="urn:microsoft.com/office/officeart/2005/8/layout/process2"/>
    <dgm:cxn modelId="{4F5B1975-C98C-4778-87AF-6BA46289E182}" type="presOf" srcId="{2E012ADC-48E2-46F1-8696-125A60FDF4C6}" destId="{9C23B9DC-D27E-419C-A440-01D63A28021C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AED5DE9-786E-4672-BC75-273A125F6105}" type="presOf" srcId="{4FF7ADA8-70E7-405A-A1DA-8C8CCE10692D}" destId="{666D7D3F-1037-4F7A-9108-3DB2082AD06F}" srcOrd="0" destOrd="0" presId="urn:microsoft.com/office/officeart/2005/8/layout/process2"/>
    <dgm:cxn modelId="{87899FB8-889D-421C-9FC5-7D7349E0E9A1}" type="presOf" srcId="{C9E69F3D-CBF6-4EFD-A119-8041E2F4DBC7}" destId="{A0AA4C6E-F56D-4030-9E8A-AF04E7ACF962}" srcOrd="0" destOrd="0" presId="urn:microsoft.com/office/officeart/2005/8/layout/process2"/>
    <dgm:cxn modelId="{83186B75-B6B3-476B-A108-5267898304E6}" type="presOf" srcId="{5B876D50-3F03-4BED-913E-5DDCC30383C2}" destId="{A8224056-E955-40E8-81BD-D47F56EE3E2A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5E985ABB-3507-4A6A-8282-CD8CC7350021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939EA032-83A2-4895-AF24-BE8B66D8C585}" type="presParOf" srcId="{2B9D8ED3-618C-479C-B258-8432E54C1855}" destId="{0F13F7F2-F0CA-4EF6-9435-03746B191643}" srcOrd="0" destOrd="0" presId="urn:microsoft.com/office/officeart/2005/8/layout/process2"/>
    <dgm:cxn modelId="{07CAD129-A623-4919-B3DC-D3CCDCCA8772}" type="presParOf" srcId="{2B9D8ED3-618C-479C-B258-8432E54C1855}" destId="{A0AA4C6E-F56D-4030-9E8A-AF04E7ACF962}" srcOrd="1" destOrd="0" presId="urn:microsoft.com/office/officeart/2005/8/layout/process2"/>
    <dgm:cxn modelId="{243ACD85-57D4-4C30-8F86-599C2F69591F}" type="presParOf" srcId="{A0AA4C6E-F56D-4030-9E8A-AF04E7ACF962}" destId="{DD19E605-4BA1-4C62-B393-4865FCC50D3D}" srcOrd="0" destOrd="0" presId="urn:microsoft.com/office/officeart/2005/8/layout/process2"/>
    <dgm:cxn modelId="{C712D287-0BE6-482F-AF61-A755BB263BF0}" type="presParOf" srcId="{2B9D8ED3-618C-479C-B258-8432E54C1855}" destId="{9C23B9DC-D27E-419C-A440-01D63A28021C}" srcOrd="2" destOrd="0" presId="urn:microsoft.com/office/officeart/2005/8/layout/process2"/>
    <dgm:cxn modelId="{65C3E2BC-F986-4571-9492-460333B8126E}" type="presParOf" srcId="{2B9D8ED3-618C-479C-B258-8432E54C1855}" destId="{666D7D3F-1037-4F7A-9108-3DB2082AD06F}" srcOrd="3" destOrd="0" presId="urn:microsoft.com/office/officeart/2005/8/layout/process2"/>
    <dgm:cxn modelId="{1A9A41CD-0B33-4E49-8B3B-33F91B740075}" type="presParOf" srcId="{666D7D3F-1037-4F7A-9108-3DB2082AD06F}" destId="{DE594EC7-58A4-442A-945D-72BE1E5EA479}" srcOrd="0" destOrd="0" presId="urn:microsoft.com/office/officeart/2005/8/layout/process2"/>
    <dgm:cxn modelId="{994D5B83-FA42-4839-930D-1047F7DFDA3F}" type="presParOf" srcId="{2B9D8ED3-618C-479C-B258-8432E54C1855}" destId="{A8224056-E955-40E8-81BD-D47F56EE3E2A}" srcOrd="4" destOrd="0" presId="urn:microsoft.com/office/officeart/2005/8/layout/process2"/>
    <dgm:cxn modelId="{53CA4450-5329-4B45-964B-342D67726B47}" type="presParOf" srcId="{2B9D8ED3-618C-479C-B258-8432E54C1855}" destId="{1C8D34FA-6B4A-46F1-9445-D09D9DC23FA9}" srcOrd="5" destOrd="0" presId="urn:microsoft.com/office/officeart/2005/8/layout/process2"/>
    <dgm:cxn modelId="{27B87288-AA22-45D0-AB92-7C8F2625019A}" type="presParOf" srcId="{1C8D34FA-6B4A-46F1-9445-D09D9DC23FA9}" destId="{F732FA90-8AAF-4DBE-84DC-070A4BD91F10}" srcOrd="0" destOrd="0" presId="urn:microsoft.com/office/officeart/2005/8/layout/process2"/>
    <dgm:cxn modelId="{047F0B7A-1735-41CF-BE05-0030976C44FA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7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7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4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7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4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700" noProof="0" dirty="0"/>
        </a:p>
      </dgm:t>
    </dgm:pt>
    <dgm:pt modelId="{F1194222-7364-4A8B-AF2C-DAACFC8483AA}">
      <dgm:prSet custT="1"/>
      <dgm:spPr>
        <a:solidFill>
          <a:srgbClr val="005393"/>
        </a:solidFill>
      </dgm:spPr>
      <dgm:t>
        <a:bodyPr/>
        <a:lstStyle/>
        <a:p>
          <a:r>
            <a:rPr lang="fr-FR" sz="1200" noProof="0" dirty="0" smtClean="0"/>
            <a:t>Mesure multi-DDL</a:t>
          </a:r>
          <a:endParaRPr lang="fr-FR" sz="1200" noProof="0" dirty="0"/>
        </a:p>
      </dgm:t>
    </dgm:pt>
    <dgm:pt modelId="{5FAD4CEB-2C0D-4A2E-A019-F894BAA67188}" type="parTrans" cxnId="{90CFCA27-9A52-436D-B162-3C2AD25ACE2F}">
      <dgm:prSet custT="1"/>
      <dgm:spPr/>
      <dgm:t>
        <a:bodyPr/>
        <a:lstStyle/>
        <a:p>
          <a:endParaRPr lang="fr-FR" sz="100" noProof="0" dirty="0"/>
        </a:p>
      </dgm:t>
    </dgm:pt>
    <dgm:pt modelId="{3843BAE3-2DE7-43BA-86CC-6F0811EB087E}" type="sibTrans" cxnId="{90CFCA27-9A52-436D-B162-3C2AD25ACE2F}">
      <dgm:prSet/>
      <dgm:spPr/>
      <dgm:t>
        <a:bodyPr/>
        <a:lstStyle/>
        <a:p>
          <a:endParaRPr lang="fr-FR" sz="105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1C1AFD13-D218-44C3-9D7B-0697E447DA9F}" type="pres">
      <dgm:prSet presAssocID="{5FAD4CEB-2C0D-4A2E-A019-F894BAA67188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5E4D6AD5-D34B-4716-95C8-9D73DDF45DA3}" type="pres">
      <dgm:prSet presAssocID="{5FAD4CEB-2C0D-4A2E-A019-F894BAA67188}" presName="connTx" presStyleLbl="parChTrans1D2" presStyleIdx="2" presStyleCnt="3"/>
      <dgm:spPr/>
      <dgm:t>
        <a:bodyPr/>
        <a:lstStyle/>
        <a:p>
          <a:endParaRPr lang="fr-FR"/>
        </a:p>
      </dgm:t>
    </dgm:pt>
    <dgm:pt modelId="{4CDA1898-34CA-4C3E-8A85-34D0F58C2831}" type="pres">
      <dgm:prSet presAssocID="{F1194222-7364-4A8B-AF2C-DAACFC8483AA}" presName="root2" presStyleCnt="0"/>
      <dgm:spPr/>
    </dgm:pt>
    <dgm:pt modelId="{34E93178-0A97-4986-B3D9-2D4674171489}" type="pres">
      <dgm:prSet presAssocID="{F1194222-7364-4A8B-AF2C-DAACFC8483A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3D9F450-5C44-4F8E-A4C8-C458F2DEAF72}" type="pres">
      <dgm:prSet presAssocID="{F1194222-7364-4A8B-AF2C-DAACFC8483AA}" presName="level3hierChild" presStyleCnt="0"/>
      <dgm:spPr/>
    </dgm:pt>
  </dgm:ptLst>
  <dgm:cxnLst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1244BB-6D7F-40FC-AE40-6D3F3C332DE2}" type="presOf" srcId="{F1194222-7364-4A8B-AF2C-DAACFC8483AA}" destId="{34E93178-0A97-4986-B3D9-2D4674171489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90CFCA27-9A52-436D-B162-3C2AD25ACE2F}" srcId="{5CEE48DB-F665-483E-86A0-F37A3FBB0B2A}" destId="{F1194222-7364-4A8B-AF2C-DAACFC8483AA}" srcOrd="2" destOrd="0" parTransId="{5FAD4CEB-2C0D-4A2E-A019-F894BAA67188}" sibTransId="{3843BAE3-2DE7-43BA-86CC-6F0811EB087E}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6F33415-6EA1-4085-81A2-6984BFE51223}" type="presOf" srcId="{5FAD4CEB-2C0D-4A2E-A019-F894BAA67188}" destId="{1C1AFD13-D218-44C3-9D7B-0697E447DA9F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3A251E40-6ABD-4BD7-9DF7-E9A4015847A3}" type="presOf" srcId="{5FAD4CEB-2C0D-4A2E-A019-F894BAA67188}" destId="{5E4D6AD5-D34B-4716-95C8-9D73DDF45DA3}" srcOrd="1" destOrd="0" presId="urn:microsoft.com/office/officeart/2008/layout/HorizontalMultiLevelHierarchy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8EA699CD-95AC-436E-8DB6-81C39AECFC66}" type="presParOf" srcId="{88459D41-3FEB-49A6-9C58-8A6638E8E4F5}" destId="{1C1AFD13-D218-44C3-9D7B-0697E447DA9F}" srcOrd="4" destOrd="0" presId="urn:microsoft.com/office/officeart/2008/layout/HorizontalMultiLevelHierarchy"/>
    <dgm:cxn modelId="{C2B3E23A-5293-4A8A-816E-452842519DBB}" type="presParOf" srcId="{1C1AFD13-D218-44C3-9D7B-0697E447DA9F}" destId="{5E4D6AD5-D34B-4716-95C8-9D73DDF45DA3}" srcOrd="0" destOrd="0" presId="urn:microsoft.com/office/officeart/2008/layout/HorizontalMultiLevelHierarchy"/>
    <dgm:cxn modelId="{2AB7BA6C-8AFF-4998-BE83-6410CB1E560B}" type="presParOf" srcId="{88459D41-3FEB-49A6-9C58-8A6638E8E4F5}" destId="{4CDA1898-34CA-4C3E-8A85-34D0F58C2831}" srcOrd="5" destOrd="0" presId="urn:microsoft.com/office/officeart/2008/layout/HorizontalMultiLevelHierarchy"/>
    <dgm:cxn modelId="{3C7A4104-AA75-410E-B79A-062DEA58F971}" type="presParOf" srcId="{4CDA1898-34CA-4C3E-8A85-34D0F58C2831}" destId="{34E93178-0A97-4986-B3D9-2D4674171489}" srcOrd="0" destOrd="0" presId="urn:microsoft.com/office/officeart/2008/layout/HorizontalMultiLevelHierarchy"/>
    <dgm:cxn modelId="{666EFEB7-9175-4C48-923E-73EC2171EF68}" type="presParOf" srcId="{4CDA1898-34CA-4C3E-8A85-34D0F58C2831}" destId="{C3D9F450-5C44-4F8E-A4C8-C458F2DEAF7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Applications à la </a:t>
          </a:r>
          <a:r>
            <a:rPr lang="fr-FR" b="1" noProof="0" dirty="0" err="1"/>
            <a:t>microrobotique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Création du logiciel </a:t>
          </a:r>
          <a:r>
            <a:rPr lang="fr-FR" b="1" noProof="0" dirty="0"/>
            <a:t>Vernier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Méthode polyvalente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Diversité des mires pour couvrir plusieurs cas applicatifs</a:t>
          </a:r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4906EA-C3FC-47AA-930C-B8B4CD0E640F}" type="presOf" srcId="{D8590A34-AC2F-485C-AFC9-14FAAEF9C1DD}" destId="{1C8D34FA-6B4A-46F1-9445-D09D9DC23FA9}" srcOrd="0" destOrd="0" presId="urn:microsoft.com/office/officeart/2005/8/layout/process2"/>
    <dgm:cxn modelId="{1673C5CC-EF1F-4A9C-9A88-A59718F4F8AF}" type="presOf" srcId="{2E012ADC-48E2-46F1-8696-125A60FDF4C6}" destId="{9C23B9DC-D27E-419C-A440-01D63A28021C}" srcOrd="0" destOrd="0" presId="urn:microsoft.com/office/officeart/2005/8/layout/process2"/>
    <dgm:cxn modelId="{6808E4C6-6A8C-4E64-9916-096FB4766DC9}" type="presOf" srcId="{C9E69F3D-CBF6-4EFD-A119-8041E2F4DBC7}" destId="{A0AA4C6E-F56D-4030-9E8A-AF04E7ACF962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29786A4-63C0-4349-B214-55DA36DE33DB}" type="presOf" srcId="{4FF7ADA8-70E7-405A-A1DA-8C8CCE10692D}" destId="{DE594EC7-58A4-442A-945D-72BE1E5EA479}" srcOrd="1" destOrd="0" presId="urn:microsoft.com/office/officeart/2005/8/layout/process2"/>
    <dgm:cxn modelId="{16D7BFC4-3022-421E-8414-EB903B655582}" type="presOf" srcId="{D8590A34-AC2F-485C-AFC9-14FAAEF9C1DD}" destId="{F732FA90-8AAF-4DBE-84DC-070A4BD91F10}" srcOrd="1" destOrd="0" presId="urn:microsoft.com/office/officeart/2005/8/layout/process2"/>
    <dgm:cxn modelId="{11C3AECA-C02A-49B0-88C1-8F48BD4EDF76}" type="presOf" srcId="{4FF7ADA8-70E7-405A-A1DA-8C8CCE10692D}" destId="{666D7D3F-1037-4F7A-9108-3DB2082AD06F}" srcOrd="0" destOrd="0" presId="urn:microsoft.com/office/officeart/2005/8/layout/process2"/>
    <dgm:cxn modelId="{2DAB7DA6-0C4D-446B-825A-86A8B38865A7}" type="presOf" srcId="{C9E69F3D-CBF6-4EFD-A119-8041E2F4DBC7}" destId="{DD19E605-4BA1-4C62-B393-4865FCC50D3D}" srcOrd="1" destOrd="0" presId="urn:microsoft.com/office/officeart/2005/8/layout/process2"/>
    <dgm:cxn modelId="{8D1AB7D3-AFD7-427A-9FDF-81D0D6A8DE75}" type="presOf" srcId="{510A170F-CEF1-4764-88A4-62BDC8D9D084}" destId="{62131FC7-FF49-4AAA-8B19-A287AAFC8380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CC780D30-A278-4332-8720-5117FC683D2B}" type="presOf" srcId="{7E72CA1F-A679-4919-B07C-C65DE5D2B3F8}" destId="{2B9D8ED3-618C-479C-B258-8432E54C1855}" srcOrd="0" destOrd="0" presId="urn:microsoft.com/office/officeart/2005/8/layout/process2"/>
    <dgm:cxn modelId="{AAF26CA8-E18F-42B1-8768-C9E9D79F36D2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8E1DF9B7-2F42-430C-844D-07B18D939375}" type="presOf" srcId="{5B876D50-3F03-4BED-913E-5DDCC30383C2}" destId="{A8224056-E955-40E8-81BD-D47F56EE3E2A}" srcOrd="0" destOrd="0" presId="urn:microsoft.com/office/officeart/2005/8/layout/process2"/>
    <dgm:cxn modelId="{729F0CBA-233C-41E4-9557-398630050F43}" type="presParOf" srcId="{2B9D8ED3-618C-479C-B258-8432E54C1855}" destId="{0F13F7F2-F0CA-4EF6-9435-03746B191643}" srcOrd="0" destOrd="0" presId="urn:microsoft.com/office/officeart/2005/8/layout/process2"/>
    <dgm:cxn modelId="{7C46E568-B91A-4C6B-B35E-2B0FEF751523}" type="presParOf" srcId="{2B9D8ED3-618C-479C-B258-8432E54C1855}" destId="{A0AA4C6E-F56D-4030-9E8A-AF04E7ACF962}" srcOrd="1" destOrd="0" presId="urn:microsoft.com/office/officeart/2005/8/layout/process2"/>
    <dgm:cxn modelId="{44F9BEE8-8059-4EFD-9A70-22E603281E65}" type="presParOf" srcId="{A0AA4C6E-F56D-4030-9E8A-AF04E7ACF962}" destId="{DD19E605-4BA1-4C62-B393-4865FCC50D3D}" srcOrd="0" destOrd="0" presId="urn:microsoft.com/office/officeart/2005/8/layout/process2"/>
    <dgm:cxn modelId="{9FFAC12B-F9A8-4FAB-82FA-449C607B2A61}" type="presParOf" srcId="{2B9D8ED3-618C-479C-B258-8432E54C1855}" destId="{9C23B9DC-D27E-419C-A440-01D63A28021C}" srcOrd="2" destOrd="0" presId="urn:microsoft.com/office/officeart/2005/8/layout/process2"/>
    <dgm:cxn modelId="{8728F761-2197-410E-B695-DB5DF5C8BC91}" type="presParOf" srcId="{2B9D8ED3-618C-479C-B258-8432E54C1855}" destId="{666D7D3F-1037-4F7A-9108-3DB2082AD06F}" srcOrd="3" destOrd="0" presId="urn:microsoft.com/office/officeart/2005/8/layout/process2"/>
    <dgm:cxn modelId="{D3D7322A-661B-4FD1-9C32-60E6CAEE80F4}" type="presParOf" srcId="{666D7D3F-1037-4F7A-9108-3DB2082AD06F}" destId="{DE594EC7-58A4-442A-945D-72BE1E5EA479}" srcOrd="0" destOrd="0" presId="urn:microsoft.com/office/officeart/2005/8/layout/process2"/>
    <dgm:cxn modelId="{31018985-E945-4A9C-8856-6EDF81016826}" type="presParOf" srcId="{2B9D8ED3-618C-479C-B258-8432E54C1855}" destId="{A8224056-E955-40E8-81BD-D47F56EE3E2A}" srcOrd="4" destOrd="0" presId="urn:microsoft.com/office/officeart/2005/8/layout/process2"/>
    <dgm:cxn modelId="{0A3A9EBF-7860-4E77-A7E9-1AE4089041F9}" type="presParOf" srcId="{2B9D8ED3-618C-479C-B258-8432E54C1855}" destId="{1C8D34FA-6B4A-46F1-9445-D09D9DC23FA9}" srcOrd="5" destOrd="0" presId="urn:microsoft.com/office/officeart/2005/8/layout/process2"/>
    <dgm:cxn modelId="{B6829441-2EFC-4251-83C9-69BFD96F0564}" type="presParOf" srcId="{1C8D34FA-6B4A-46F1-9445-D09D9DC23FA9}" destId="{F732FA90-8AAF-4DBE-84DC-070A4BD91F10}" srcOrd="0" destOrd="0" presId="urn:microsoft.com/office/officeart/2005/8/layout/process2"/>
    <dgm:cxn modelId="{53D58105-7B4B-4F0B-A018-EAB2CFB13C06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C15EAF3-79E0-4031-A876-9AE0113415F0}" type="pres">
      <dgm:prSet presAssocID="{92192527-9467-4035-B503-B9C93AE41A8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AB4E823-121F-4969-AF92-1ACA28EA0976}" type="pres">
      <dgm:prSet presAssocID="{F0EE9E05-5115-421F-AF73-2E070D4E745F}" presName="rootConnector1" presStyleLbl="node1" presStyleIdx="0" presStyleCnt="0"/>
      <dgm:spPr/>
      <dgm:t>
        <a:bodyPr/>
        <a:lstStyle/>
        <a:p>
          <a:endParaRPr lang="fr-FR"/>
        </a:p>
      </dgm:t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6E608FE-C895-4A1A-A29D-A5AD7A1E1E1E}" type="pres">
      <dgm:prSet presAssocID="{7AC87C20-C0EB-48F9-9ABD-C89C07921E63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2D16579-2D6A-4794-B43B-65F3F6469A2A}" type="pres">
      <dgm:prSet presAssocID="{3C20825D-9DA7-4F52-AB01-7DFBACC56640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Mesure planaire seulement</a:t>
          </a:r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3215D5D-551C-4BCF-843C-542011CB5CA2}" type="pres">
      <dgm:prSet presAssocID="{6CDA7EA2-3746-478C-A09D-A3B4F696A7F1}" presName="hierRoot1" presStyleCnt="0">
        <dgm:presLayoutVars>
          <dgm:hierBranch val="init"/>
        </dgm:presLayoutVars>
      </dgm:prSet>
      <dgm:spPr/>
    </dgm:pt>
    <dgm:pt modelId="{FDE792AB-A902-436F-A33B-312B6CDB294D}" type="pres">
      <dgm:prSet presAssocID="{6CDA7EA2-3746-478C-A09D-A3B4F696A7F1}" presName="rootComposite1" presStyleCnt="0"/>
      <dgm:spPr/>
    </dgm:pt>
    <dgm:pt modelId="{B7A66CD2-B752-41ED-BAD8-6FAB08468432}" type="pres">
      <dgm:prSet presAssocID="{6CDA7EA2-3746-478C-A09D-A3B4F696A7F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7D7FD83-C420-4766-8344-FCD38F694BDE}" type="pres">
      <dgm:prSet presAssocID="{6CDA7EA2-3746-478C-A09D-A3B4F696A7F1}" presName="rootConnector1" presStyleLbl="node1" presStyleIdx="0" presStyleCnt="0"/>
      <dgm:spPr/>
      <dgm:t>
        <a:bodyPr/>
        <a:lstStyle/>
        <a:p>
          <a:endParaRPr lang="fr-FR"/>
        </a:p>
      </dgm:t>
    </dgm:pt>
    <dgm:pt modelId="{049866EF-8276-4BCB-80D5-95A25E2AA4BB}" type="pres">
      <dgm:prSet presAssocID="{6CDA7EA2-3746-478C-A09D-A3B4F696A7F1}" presName="hierChild2" presStyleCnt="0"/>
      <dgm:spPr/>
    </dgm:pt>
    <dgm:pt modelId="{C914F805-D0E2-4A3C-B000-E57B36548A63}" type="pres">
      <dgm:prSet presAssocID="{FC1D2C80-500F-49C3-A58F-7D1E6075CCD9}" presName="Name37" presStyleLbl="parChTrans1D2" presStyleIdx="0" presStyleCnt="2"/>
      <dgm:spPr/>
      <dgm:t>
        <a:bodyPr/>
        <a:lstStyle/>
        <a:p>
          <a:endParaRPr lang="fr-FR"/>
        </a:p>
      </dgm:t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7E1F60E-D1F3-4C56-8898-E105043EB271}" type="pres">
      <dgm:prSet presAssocID="{929C3F41-9246-415F-828D-79934AFABD82}" presName="rootConnector" presStyleLbl="node2" presStyleIdx="0" presStyleCnt="2"/>
      <dgm:spPr/>
      <dgm:t>
        <a:bodyPr/>
        <a:lstStyle/>
        <a:p>
          <a:endParaRPr lang="fr-FR"/>
        </a:p>
      </dgm:t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1" presStyleCnt="2"/>
      <dgm:spPr/>
      <dgm:t>
        <a:bodyPr/>
        <a:lstStyle/>
        <a:p>
          <a:endParaRPr lang="fr-FR"/>
        </a:p>
      </dgm:t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7D57DD3-BD2B-47EC-B422-28EC7FBD3607}" type="pres">
      <dgm:prSet presAssocID="{2E53E7AB-F970-463F-B713-1BD0A25E02BC}" presName="rootConnector" presStyleLbl="node2" presStyleIdx="1" presStyleCnt="2"/>
      <dgm:spPr/>
      <dgm:t>
        <a:bodyPr/>
        <a:lstStyle/>
        <a:p>
          <a:endParaRPr lang="fr-FR"/>
        </a:p>
      </dgm:t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633C9828-D6C4-4359-8C89-5E9A0C5DAF48}" type="pres">
      <dgm:prSet presAssocID="{6CDA7EA2-3746-478C-A09D-A3B4F696A7F1}" presName="hierChild3" presStyleCnt="0"/>
      <dgm:spPr/>
    </dgm:pt>
  </dgm:ptLst>
  <dgm:cxnLst>
    <dgm:cxn modelId="{150012F8-451A-4A21-A3DC-517E27BEFF1F}" type="presOf" srcId="{929C3F41-9246-415F-828D-79934AFABD82}" destId="{B7E1F60E-D1F3-4C56-8898-E105043EB271}" srcOrd="1" destOrd="0" presId="urn:microsoft.com/office/officeart/2005/8/layout/orgChart1"/>
    <dgm:cxn modelId="{E1BB82EF-B0CE-4FFE-BC57-1977F4D6A8A2}" type="presOf" srcId="{929C3F41-9246-415F-828D-79934AFABD82}" destId="{90C96426-7315-4E58-882A-14D445CEAA0C}" srcOrd="0" destOrd="0" presId="urn:microsoft.com/office/officeart/2005/8/layout/orgChart1"/>
    <dgm:cxn modelId="{5419F24C-E10F-477D-864D-6BDB25075B75}" type="presOf" srcId="{6CDA7EA2-3746-478C-A09D-A3B4F696A7F1}" destId="{E7D7FD83-C420-4766-8344-FCD38F694BDE}" srcOrd="1" destOrd="0" presId="urn:microsoft.com/office/officeart/2005/8/layout/orgChart1"/>
    <dgm:cxn modelId="{FCD7E0EE-94A0-49E4-BB97-B767DB125DCE}" type="presOf" srcId="{2E53E7AB-F970-463F-B713-1BD0A25E02BC}" destId="{C1F9FF3C-5101-4647-9612-5BBB03FF22F8}" srcOrd="0" destOrd="0" presId="urn:microsoft.com/office/officeart/2005/8/layout/orgChart1"/>
    <dgm:cxn modelId="{77C30617-4903-4332-8598-48180554B88E}" srcId="{6CDA7EA2-3746-478C-A09D-A3B4F696A7F1}" destId="{929C3F41-9246-415F-828D-79934AFABD82}" srcOrd="0" destOrd="0" parTransId="{FC1D2C80-500F-49C3-A58F-7D1E6075CCD9}" sibTransId="{08B2C6ED-7B30-418A-A84F-CACBCA7211BB}"/>
    <dgm:cxn modelId="{61570515-11BD-4C46-A64A-3F29C4BA2A13}" srcId="{6CDA7EA2-3746-478C-A09D-A3B4F696A7F1}" destId="{2E53E7AB-F970-463F-B713-1BD0A25E02BC}" srcOrd="1" destOrd="0" parTransId="{8DDE4068-A443-48A6-9EC4-A035618F2DC0}" sibTransId="{E213C52A-AEBB-4F2F-B218-935C8B54E0EB}"/>
    <dgm:cxn modelId="{815DC881-0E51-4391-B41D-9FA5A57FA541}" type="presOf" srcId="{FC1D2C80-500F-49C3-A58F-7D1E6075CCD9}" destId="{C914F805-D0E2-4A3C-B000-E57B36548A63}" srcOrd="0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9776666C-B991-4E5E-A7F9-94DC09691C22}" type="presOf" srcId="{8DDE4068-A443-48A6-9EC4-A035618F2DC0}" destId="{A00FC95B-02DF-4D1E-868D-8A1492E5417A}" srcOrd="0" destOrd="0" presId="urn:microsoft.com/office/officeart/2005/8/layout/orgChart1"/>
    <dgm:cxn modelId="{CE92B11B-461A-4302-81B8-7FAB4DEE85AB}" srcId="{82E62AD6-473F-46BC-9BE4-4638D1CEFA53}" destId="{6CDA7EA2-3746-478C-A09D-A3B4F696A7F1}" srcOrd="0" destOrd="0" parTransId="{B36FBD80-457C-4531-9E75-0FD982F920E2}" sibTransId="{68494189-807F-4FDC-A3C6-7E06CD0F9915}"/>
    <dgm:cxn modelId="{FEFE1DC7-DCC5-4633-ABFD-87B885E94407}" type="presOf" srcId="{6CDA7EA2-3746-478C-A09D-A3B4F696A7F1}" destId="{B7A66CD2-B752-41ED-BAD8-6FAB08468432}" srcOrd="0" destOrd="0" presId="urn:microsoft.com/office/officeart/2005/8/layout/orgChart1"/>
    <dgm:cxn modelId="{6679ECC3-0903-4726-BA60-4DE8EC52425E}" type="presOf" srcId="{2E53E7AB-F970-463F-B713-1BD0A25E02BC}" destId="{D7D57DD3-BD2B-47EC-B422-28EC7FBD3607}" srcOrd="1" destOrd="0" presId="urn:microsoft.com/office/officeart/2005/8/layout/orgChart1"/>
    <dgm:cxn modelId="{AD096AC8-CA1D-4678-BBEB-8D945BEEC156}" type="presParOf" srcId="{2886B73A-220B-412D-A6FC-B8835245AD34}" destId="{03215D5D-551C-4BCF-843C-542011CB5CA2}" srcOrd="0" destOrd="0" presId="urn:microsoft.com/office/officeart/2005/8/layout/orgChart1"/>
    <dgm:cxn modelId="{B1A22120-56E3-4790-86B5-6E56BCAFC27D}" type="presParOf" srcId="{03215D5D-551C-4BCF-843C-542011CB5CA2}" destId="{FDE792AB-A902-436F-A33B-312B6CDB294D}" srcOrd="0" destOrd="0" presId="urn:microsoft.com/office/officeart/2005/8/layout/orgChart1"/>
    <dgm:cxn modelId="{D5E439AD-0525-45D4-8487-02240AF7A495}" type="presParOf" srcId="{FDE792AB-A902-436F-A33B-312B6CDB294D}" destId="{B7A66CD2-B752-41ED-BAD8-6FAB08468432}" srcOrd="0" destOrd="0" presId="urn:microsoft.com/office/officeart/2005/8/layout/orgChart1"/>
    <dgm:cxn modelId="{31983D94-EA49-450E-9D43-1A1E84990C70}" type="presParOf" srcId="{FDE792AB-A902-436F-A33B-312B6CDB294D}" destId="{E7D7FD83-C420-4766-8344-FCD38F694BDE}" srcOrd="1" destOrd="0" presId="urn:microsoft.com/office/officeart/2005/8/layout/orgChart1"/>
    <dgm:cxn modelId="{6525DC3A-486D-4EB5-BD0D-A6D978479C66}" type="presParOf" srcId="{03215D5D-551C-4BCF-843C-542011CB5CA2}" destId="{049866EF-8276-4BCB-80D5-95A25E2AA4BB}" srcOrd="1" destOrd="0" presId="urn:microsoft.com/office/officeart/2005/8/layout/orgChart1"/>
    <dgm:cxn modelId="{3BE70EE9-D504-4F82-959C-FAE0270023AB}" type="presParOf" srcId="{049866EF-8276-4BCB-80D5-95A25E2AA4BB}" destId="{C914F805-D0E2-4A3C-B000-E57B36548A63}" srcOrd="0" destOrd="0" presId="urn:microsoft.com/office/officeart/2005/8/layout/orgChart1"/>
    <dgm:cxn modelId="{6446A294-D26A-4E42-B396-80FC6DA6EC68}" type="presParOf" srcId="{049866EF-8276-4BCB-80D5-95A25E2AA4BB}" destId="{E30DE813-9C5E-4C90-A655-1A2F75161A65}" srcOrd="1" destOrd="0" presId="urn:microsoft.com/office/officeart/2005/8/layout/orgChart1"/>
    <dgm:cxn modelId="{0EFBF2DE-A747-4451-B579-4D28298B7EE8}" type="presParOf" srcId="{E30DE813-9C5E-4C90-A655-1A2F75161A65}" destId="{7DB5C4FE-1297-4904-A993-87C45CDBA219}" srcOrd="0" destOrd="0" presId="urn:microsoft.com/office/officeart/2005/8/layout/orgChart1"/>
    <dgm:cxn modelId="{05F95244-5233-4552-B59C-138B07B25CC5}" type="presParOf" srcId="{7DB5C4FE-1297-4904-A993-87C45CDBA219}" destId="{90C96426-7315-4E58-882A-14D445CEAA0C}" srcOrd="0" destOrd="0" presId="urn:microsoft.com/office/officeart/2005/8/layout/orgChart1"/>
    <dgm:cxn modelId="{DD0588CD-5F6B-4ABC-A906-3BA3E63781D6}" type="presParOf" srcId="{7DB5C4FE-1297-4904-A993-87C45CDBA219}" destId="{B7E1F60E-D1F3-4C56-8898-E105043EB271}" srcOrd="1" destOrd="0" presId="urn:microsoft.com/office/officeart/2005/8/layout/orgChart1"/>
    <dgm:cxn modelId="{6850AE41-D5B1-4DBB-B753-EF0E4F91C70F}" type="presParOf" srcId="{E30DE813-9C5E-4C90-A655-1A2F75161A65}" destId="{6330C68A-6B09-4807-A36F-078D06D04D34}" srcOrd="1" destOrd="0" presId="urn:microsoft.com/office/officeart/2005/8/layout/orgChart1"/>
    <dgm:cxn modelId="{40412FEE-D727-4239-8230-DCEB9ED8E570}" type="presParOf" srcId="{E30DE813-9C5E-4C90-A655-1A2F75161A65}" destId="{DD868702-0A00-415B-9AFA-5E42D20CE9A3}" srcOrd="2" destOrd="0" presId="urn:microsoft.com/office/officeart/2005/8/layout/orgChart1"/>
    <dgm:cxn modelId="{42C63CEB-629A-41C0-A944-E457366339FC}" type="presParOf" srcId="{049866EF-8276-4BCB-80D5-95A25E2AA4BB}" destId="{A00FC95B-02DF-4D1E-868D-8A1492E5417A}" srcOrd="2" destOrd="0" presId="urn:microsoft.com/office/officeart/2005/8/layout/orgChart1"/>
    <dgm:cxn modelId="{D59E40E9-C99B-47C8-A6BD-E969DF8C4155}" type="presParOf" srcId="{049866EF-8276-4BCB-80D5-95A25E2AA4BB}" destId="{ED0BB7D1-63F7-45EC-9ABE-9F6AEC9B22EA}" srcOrd="3" destOrd="0" presId="urn:microsoft.com/office/officeart/2005/8/layout/orgChart1"/>
    <dgm:cxn modelId="{8F072DD8-5BAB-44DA-B2A5-D432FADDA9A4}" type="presParOf" srcId="{ED0BB7D1-63F7-45EC-9ABE-9F6AEC9B22EA}" destId="{FCC9A4BF-9EAD-4652-8692-077375C68450}" srcOrd="0" destOrd="0" presId="urn:microsoft.com/office/officeart/2005/8/layout/orgChart1"/>
    <dgm:cxn modelId="{460EC044-8FF8-4A4D-94B3-DFD9091261A9}" type="presParOf" srcId="{FCC9A4BF-9EAD-4652-8692-077375C68450}" destId="{C1F9FF3C-5101-4647-9612-5BBB03FF22F8}" srcOrd="0" destOrd="0" presId="urn:microsoft.com/office/officeart/2005/8/layout/orgChart1"/>
    <dgm:cxn modelId="{A79CADAF-2C31-4282-B0CE-625F895CE572}" type="presParOf" srcId="{FCC9A4BF-9EAD-4652-8692-077375C68450}" destId="{D7D57DD3-BD2B-47EC-B422-28EC7FBD3607}" srcOrd="1" destOrd="0" presId="urn:microsoft.com/office/officeart/2005/8/layout/orgChart1"/>
    <dgm:cxn modelId="{089C2D1F-2F2D-467C-9D87-52500EB88C14}" type="presParOf" srcId="{ED0BB7D1-63F7-45EC-9ABE-9F6AEC9B22EA}" destId="{F8D06186-4EB0-409E-BC2C-C3BA8D7D09E6}" srcOrd="1" destOrd="0" presId="urn:microsoft.com/office/officeart/2005/8/layout/orgChart1"/>
    <dgm:cxn modelId="{04DA7744-318C-4A1A-BDE9-2CDFC225C059}" type="presParOf" srcId="{ED0BB7D1-63F7-45EC-9ABE-9F6AEC9B22EA}" destId="{85A5CBC6-F139-44B6-A7AD-3232D4E0DA94}" srcOrd="2" destOrd="0" presId="urn:microsoft.com/office/officeart/2005/8/layout/orgChart1"/>
    <dgm:cxn modelId="{40C03C4E-F6B7-4D08-9990-26E89700D66D}" type="presParOf" srcId="{03215D5D-551C-4BCF-843C-542011CB5CA2}" destId="{633C9828-D6C4-4359-8C89-5E9A0C5DAF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Seuillage adaptatif </a:t>
          </a:r>
          <a:r>
            <a:rPr lang="fr-FR" b="0" noProof="0" dirty="0" smtClean="0"/>
            <a:t>pour la détection robuste de la présence – absence des points</a:t>
          </a:r>
          <a:endParaRPr lang="fr-FR" b="0" noProof="0" dirty="0"/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422836" y="2127970"/>
          <a:ext cx="346222" cy="659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111" y="0"/>
              </a:lnTo>
              <a:lnTo>
                <a:pt x="173111" y="659721"/>
              </a:lnTo>
              <a:lnTo>
                <a:pt x="346222" y="659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577321" y="2439204"/>
        <a:ext cx="37252" cy="37252"/>
      </dsp:txXfrm>
    </dsp:sp>
    <dsp:sp modelId="{3B285FC5-C746-4ED6-8DAC-11D836FBF6CC}">
      <dsp:nvSpPr>
        <dsp:cNvPr id="0" name=""/>
        <dsp:cNvSpPr/>
      </dsp:nvSpPr>
      <dsp:spPr>
        <a:xfrm>
          <a:off x="422836" y="2082249"/>
          <a:ext cx="3462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22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587291" y="2119314"/>
        <a:ext cx="17311" cy="17311"/>
      </dsp:txXfrm>
    </dsp:sp>
    <dsp:sp modelId="{48C0D4B4-168E-4274-8E96-FF62CDB19354}">
      <dsp:nvSpPr>
        <dsp:cNvPr id="0" name=""/>
        <dsp:cNvSpPr/>
      </dsp:nvSpPr>
      <dsp:spPr>
        <a:xfrm>
          <a:off x="422836" y="1468248"/>
          <a:ext cx="346222" cy="659721"/>
        </a:xfrm>
        <a:custGeom>
          <a:avLst/>
          <a:gdLst/>
          <a:ahLst/>
          <a:cxnLst/>
          <a:rect l="0" t="0" r="0" b="0"/>
          <a:pathLst>
            <a:path>
              <a:moveTo>
                <a:pt x="0" y="659721"/>
              </a:moveTo>
              <a:lnTo>
                <a:pt x="173111" y="659721"/>
              </a:lnTo>
              <a:lnTo>
                <a:pt x="173111" y="0"/>
              </a:lnTo>
              <a:lnTo>
                <a:pt x="34622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577321" y="1779482"/>
        <a:ext cx="37252" cy="37252"/>
      </dsp:txXfrm>
    </dsp:sp>
    <dsp:sp modelId="{659A53E1-0E9F-49EB-9C3A-A71F18CCA5E2}">
      <dsp:nvSpPr>
        <dsp:cNvPr id="0" name=""/>
        <dsp:cNvSpPr/>
      </dsp:nvSpPr>
      <dsp:spPr>
        <a:xfrm rot="16200000">
          <a:off x="-1005879" y="1917587"/>
          <a:ext cx="2436665" cy="42076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Microrobotique</a:t>
          </a:r>
        </a:p>
      </dsp:txBody>
      <dsp:txXfrm>
        <a:off x="-1005879" y="1917587"/>
        <a:ext cx="2436665" cy="420765"/>
      </dsp:txXfrm>
    </dsp:sp>
    <dsp:sp modelId="{D601D781-18AA-49B3-95B2-DBDE13523A8D}">
      <dsp:nvSpPr>
        <dsp:cNvPr id="0" name=""/>
        <dsp:cNvSpPr/>
      </dsp:nvSpPr>
      <dsp:spPr>
        <a:xfrm>
          <a:off x="769058" y="1204359"/>
          <a:ext cx="1731110" cy="527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/>
            <a:t>Assemblage</a:t>
          </a:r>
        </a:p>
      </dsp:txBody>
      <dsp:txXfrm>
        <a:off x="769058" y="1204359"/>
        <a:ext cx="1731110" cy="527777"/>
      </dsp:txXfrm>
    </dsp:sp>
    <dsp:sp modelId="{E8EB7AE2-32D7-4780-B504-59EECC9EBEB3}">
      <dsp:nvSpPr>
        <dsp:cNvPr id="0" name=""/>
        <dsp:cNvSpPr/>
      </dsp:nvSpPr>
      <dsp:spPr>
        <a:xfrm>
          <a:off x="769058" y="1864081"/>
          <a:ext cx="1731110" cy="527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/>
            <a:t>Caractérisation</a:t>
          </a:r>
        </a:p>
      </dsp:txBody>
      <dsp:txXfrm>
        <a:off x="769058" y="1864081"/>
        <a:ext cx="1731110" cy="527777"/>
      </dsp:txXfrm>
    </dsp:sp>
    <dsp:sp modelId="{6AF07B56-5F36-4F55-A277-8BCF38A385F0}">
      <dsp:nvSpPr>
        <dsp:cNvPr id="0" name=""/>
        <dsp:cNvSpPr/>
      </dsp:nvSpPr>
      <dsp:spPr>
        <a:xfrm>
          <a:off x="769058" y="2523803"/>
          <a:ext cx="1731110" cy="527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/>
            <a:t>Contrôle</a:t>
          </a:r>
        </a:p>
      </dsp:txBody>
      <dsp:txXfrm>
        <a:off x="769058" y="2523803"/>
        <a:ext cx="1731110" cy="5277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>
              <a:solidFill>
                <a:srgbClr val="E63946"/>
              </a:solidFill>
            </a:rPr>
            <a:t>Mesure de pose 3D</a:t>
          </a:r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Analyse spectrale des mires</a:t>
          </a:r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Résolution nanométrique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𝒙𝒚</m:t>
              </m:r>
            </m:oMath>
          </a14:m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8694" y="3768307"/>
          <a:ext cx="7517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2175"/>
        <a:ext cx="265748" cy="52624"/>
      </dsp:txXfrm>
    </dsp:sp>
    <dsp:sp modelId="{87245A84-0BAB-4DBA-A65F-05764EA62501}">
      <dsp:nvSpPr>
        <dsp:cNvPr id="0" name=""/>
        <dsp:cNvSpPr/>
      </dsp:nvSpPr>
      <dsp:spPr>
        <a:xfrm>
          <a:off x="360457" y="4039882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Résolution </a:t>
          </a:r>
          <a:br>
            <a:rPr lang="fr-FR" sz="1800" b="1" kern="1200" noProof="0" dirty="0"/>
          </a:br>
          <a:r>
            <a:rPr lang="fr-FR" sz="1800" b="1" kern="1200" noProof="0" dirty="0"/>
            <a:t>4 </a:t>
          </a:r>
          <a:r>
            <a:rPr lang="fr-FR" sz="1800" b="1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  <a:r>
            <a:rPr lang="fr-FR" sz="1800" b="1" kern="1200" noProof="0" dirty="0"/>
            <a:t>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𝜶</m:t>
              </m:r>
            </m:oMath>
          </a14:m>
          <a:r>
            <a:rPr lang="fr-FR" sz="1800" b="1" kern="1200" noProof="0" dirty="0"/>
            <a:t> </a:t>
          </a:r>
          <a:br>
            <a:rPr lang="fr-FR" sz="1800" b="1" kern="1200" noProof="0" dirty="0"/>
          </a:br>
          <a:r>
            <a:rPr lang="fr-FR" sz="1800" b="1" kern="1200" noProof="0" dirty="0"/>
            <a:t>120 </a:t>
          </a:r>
          <a:r>
            <a:rPr lang="fr-FR" sz="1800" b="1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.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m:t>𝜷𝜸</m:t>
              </m:r>
            </m:oMath>
          </a14:m>
          <a:endParaRPr lang="fr-FR" sz="1800" kern="1200" noProof="0" dirty="0"/>
        </a:p>
      </dsp:txBody>
      <dsp:txXfrm>
        <a:off x="389285" y="4068710"/>
        <a:ext cx="1713994" cy="9265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Extension à une plage centimétrique</a:t>
          </a:r>
          <a:endParaRPr lang="fr-FR" sz="1800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Encodage de la mire</a:t>
          </a:r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Plage de 10x10 cm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87245A84-0BAB-4DBA-A65F-05764EA62501}">
      <dsp:nvSpPr>
        <dsp:cNvPr id="0" name=""/>
        <dsp:cNvSpPr/>
      </dsp:nvSpPr>
      <dsp:spPr>
        <a:xfrm>
          <a:off x="360457" y="4050767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Plage variable selon taille du code</a:t>
          </a:r>
          <a:endParaRPr lang="fr-FR" sz="1800" kern="1200" noProof="0" dirty="0"/>
        </a:p>
      </dsp:txBody>
      <dsp:txXfrm>
        <a:off x="389285" y="4079595"/>
        <a:ext cx="1713994" cy="92659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Robustesse aux conditions d’imagerie défavorables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Segmentation en </a:t>
          </a:r>
          <a:r>
            <a:rPr lang="fr-FR" sz="1800" kern="1200" noProof="0" dirty="0" err="1"/>
            <a:t>imagette</a:t>
          </a:r>
          <a:r>
            <a:rPr lang="fr-FR" sz="1800" kern="1200" noProof="0" dirty="0"/>
            <a:t> de phase</a:t>
          </a:r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Flou, bruit, occultation, éclairage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061736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4001161"/>
        <a:ext cx="265748" cy="258365"/>
      </dsp:txXfrm>
    </dsp:sp>
    <dsp:sp modelId="{62131FC7-FF49-4AAA-8B19-A287AAFC8380}">
      <dsp:nvSpPr>
        <dsp:cNvPr id="0" name=""/>
        <dsp:cNvSpPr/>
      </dsp:nvSpPr>
      <dsp:spPr>
        <a:xfrm>
          <a:off x="89789" y="4431771"/>
          <a:ext cx="2312987" cy="9842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noProof="0" dirty="0"/>
        </a:p>
      </dsp:txBody>
      <dsp:txXfrm>
        <a:off x="118617" y="4460599"/>
        <a:ext cx="2255331" cy="9265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Applications à la </a:t>
          </a:r>
          <a:r>
            <a:rPr lang="fr-FR" sz="1800" b="1" kern="1200" noProof="0" dirty="0" err="1"/>
            <a:t>microrobotique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Création du logiciel </a:t>
          </a:r>
          <a:r>
            <a:rPr lang="fr-FR" sz="1800" b="1" kern="1200" noProof="0" dirty="0"/>
            <a:t>Vernier</a:t>
          </a:r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Méthode polyvalente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62131FC7-FF49-4AAA-8B19-A287AAFC8380}">
      <dsp:nvSpPr>
        <dsp:cNvPr id="0" name=""/>
        <dsp:cNvSpPr/>
      </dsp:nvSpPr>
      <dsp:spPr>
        <a:xfrm>
          <a:off x="89789" y="4050767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Diversité des mires pour couvrir plusieurs cas applicatifs</a:t>
          </a:r>
        </a:p>
      </dsp:txBody>
      <dsp:txXfrm>
        <a:off x="118617" y="4079595"/>
        <a:ext cx="2255331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AFD13-D218-44C3-9D7B-0697E447DA9F}">
      <dsp:nvSpPr>
        <dsp:cNvPr id="0" name=""/>
        <dsp:cNvSpPr/>
      </dsp:nvSpPr>
      <dsp:spPr>
        <a:xfrm>
          <a:off x="1746493" y="1443064"/>
          <a:ext cx="349188" cy="665373"/>
        </a:xfrm>
        <a:custGeom>
          <a:avLst/>
          <a:gdLst/>
          <a:ahLst/>
          <a:cxnLst/>
          <a:rect l="0" t="0" r="0" b="0"/>
          <a:pathLst>
            <a:path>
              <a:moveTo>
                <a:pt x="349188" y="0"/>
              </a:moveTo>
              <a:lnTo>
                <a:pt x="174594" y="0"/>
              </a:lnTo>
              <a:lnTo>
                <a:pt x="174594" y="665373"/>
              </a:lnTo>
              <a:lnTo>
                <a:pt x="0" y="6653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1902301" y="1756964"/>
        <a:ext cx="37571" cy="37571"/>
      </dsp:txXfrm>
    </dsp:sp>
    <dsp:sp modelId="{3B285FC5-C746-4ED6-8DAC-11D836FBF6CC}">
      <dsp:nvSpPr>
        <dsp:cNvPr id="0" name=""/>
        <dsp:cNvSpPr/>
      </dsp:nvSpPr>
      <dsp:spPr>
        <a:xfrm>
          <a:off x="1746493" y="1397343"/>
          <a:ext cx="349188" cy="91440"/>
        </a:xfrm>
        <a:custGeom>
          <a:avLst/>
          <a:gdLst/>
          <a:ahLst/>
          <a:cxnLst/>
          <a:rect l="0" t="0" r="0" b="0"/>
          <a:pathLst>
            <a:path>
              <a:moveTo>
                <a:pt x="349188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1912358" y="1434334"/>
        <a:ext cx="17459" cy="17459"/>
      </dsp:txXfrm>
    </dsp:sp>
    <dsp:sp modelId="{48C0D4B4-168E-4274-8E96-FF62CDB19354}">
      <dsp:nvSpPr>
        <dsp:cNvPr id="0" name=""/>
        <dsp:cNvSpPr/>
      </dsp:nvSpPr>
      <dsp:spPr>
        <a:xfrm>
          <a:off x="1746493" y="777690"/>
          <a:ext cx="349188" cy="665373"/>
        </a:xfrm>
        <a:custGeom>
          <a:avLst/>
          <a:gdLst/>
          <a:ahLst/>
          <a:cxnLst/>
          <a:rect l="0" t="0" r="0" b="0"/>
          <a:pathLst>
            <a:path>
              <a:moveTo>
                <a:pt x="349188" y="665373"/>
              </a:moveTo>
              <a:lnTo>
                <a:pt x="174594" y="665373"/>
              </a:lnTo>
              <a:lnTo>
                <a:pt x="174594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1902301" y="1091591"/>
        <a:ext cx="37571" cy="37571"/>
      </dsp:txXfrm>
    </dsp:sp>
    <dsp:sp modelId="{659A53E1-0E9F-49EB-9C3A-A71F18CCA5E2}">
      <dsp:nvSpPr>
        <dsp:cNvPr id="0" name=""/>
        <dsp:cNvSpPr/>
      </dsp:nvSpPr>
      <dsp:spPr>
        <a:xfrm rot="5400000">
          <a:off x="1079096" y="1230878"/>
          <a:ext cx="2457540" cy="424370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Mesure par vision</a:t>
          </a:r>
        </a:p>
      </dsp:txBody>
      <dsp:txXfrm>
        <a:off x="1079096" y="1230878"/>
        <a:ext cx="2457540" cy="424370"/>
      </dsp:txXfrm>
    </dsp:sp>
    <dsp:sp modelId="{D601D781-18AA-49B3-95B2-DBDE13523A8D}">
      <dsp:nvSpPr>
        <dsp:cNvPr id="0" name=""/>
        <dsp:cNvSpPr/>
      </dsp:nvSpPr>
      <dsp:spPr>
        <a:xfrm>
          <a:off x="553" y="511540"/>
          <a:ext cx="1745940" cy="53229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/>
            <a:t>Sans contact</a:t>
          </a:r>
        </a:p>
      </dsp:txBody>
      <dsp:txXfrm>
        <a:off x="553" y="511540"/>
        <a:ext cx="1745940" cy="532298"/>
      </dsp:txXfrm>
    </dsp:sp>
    <dsp:sp modelId="{E8EB7AE2-32D7-4780-B504-59EECC9EBEB3}">
      <dsp:nvSpPr>
        <dsp:cNvPr id="0" name=""/>
        <dsp:cNvSpPr/>
      </dsp:nvSpPr>
      <dsp:spPr>
        <a:xfrm>
          <a:off x="553" y="1176914"/>
          <a:ext cx="1745940" cy="53229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/>
            <a:t>Mesure sur zone d’intérêt</a:t>
          </a:r>
        </a:p>
      </dsp:txBody>
      <dsp:txXfrm>
        <a:off x="553" y="1176914"/>
        <a:ext cx="1745940" cy="532298"/>
      </dsp:txXfrm>
    </dsp:sp>
    <dsp:sp modelId="{34E93178-0A97-4986-B3D9-2D4674171489}">
      <dsp:nvSpPr>
        <dsp:cNvPr id="0" name=""/>
        <dsp:cNvSpPr/>
      </dsp:nvSpPr>
      <dsp:spPr>
        <a:xfrm>
          <a:off x="553" y="1842288"/>
          <a:ext cx="1745940" cy="53229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 smtClean="0"/>
            <a:t>Mesure multi-DDL</a:t>
          </a:r>
          <a:endParaRPr lang="fr-FR" sz="1200" kern="1200" noProof="0" dirty="0"/>
        </a:p>
      </dsp:txBody>
      <dsp:txXfrm>
        <a:off x="553" y="1842288"/>
        <a:ext cx="1745940" cy="532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2685066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03"/>
              </a:lnTo>
              <a:lnTo>
                <a:pt x="1271096" y="220603"/>
              </a:lnTo>
              <a:lnTo>
                <a:pt x="1271096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1413970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1271096" y="0"/>
              </a:moveTo>
              <a:lnTo>
                <a:pt x="1271096" y="220603"/>
              </a:lnTo>
              <a:lnTo>
                <a:pt x="0" y="220603"/>
              </a:lnTo>
              <a:lnTo>
                <a:pt x="0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66CD2-B752-41ED-BAD8-6FAB08468432}">
      <dsp:nvSpPr>
        <dsp:cNvPr id="0" name=""/>
        <dsp:cNvSpPr/>
      </dsp:nvSpPr>
      <dsp:spPr>
        <a:xfrm>
          <a:off x="1634573" y="5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Mesure planaire seulement</a:t>
          </a:r>
        </a:p>
      </dsp:txBody>
      <dsp:txXfrm>
        <a:off x="1634573" y="502"/>
        <a:ext cx="2100985" cy="1050492"/>
      </dsp:txXfrm>
    </dsp:sp>
    <dsp:sp modelId="{90C96426-7315-4E58-882A-14D445CEAA0C}">
      <dsp:nvSpPr>
        <dsp:cNvPr id="0" name=""/>
        <dsp:cNvSpPr/>
      </dsp:nvSpPr>
      <dsp:spPr>
        <a:xfrm>
          <a:off x="363477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Faible plage de mesure</a:t>
          </a:r>
        </a:p>
      </dsp:txBody>
      <dsp:txXfrm>
        <a:off x="363477" y="1492202"/>
        <a:ext cx="2100985" cy="1050492"/>
      </dsp:txXfrm>
    </dsp:sp>
    <dsp:sp modelId="{C1F9FF3C-5101-4647-9612-5BBB03FF22F8}">
      <dsp:nvSpPr>
        <dsp:cNvPr id="0" name=""/>
        <dsp:cNvSpPr/>
      </dsp:nvSpPr>
      <dsp:spPr>
        <a:xfrm>
          <a:off x="2905670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Faible robustesse en microscopie</a:t>
          </a:r>
        </a:p>
      </dsp:txBody>
      <dsp:txXfrm>
        <a:off x="2905670" y="1492202"/>
        <a:ext cx="2100985" cy="10504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790E8-35F6-4C4F-97DB-2F137D1A2B11}">
      <dsp:nvSpPr>
        <dsp:cNvPr id="0" name=""/>
        <dsp:cNvSpPr/>
      </dsp:nvSpPr>
      <dsp:spPr>
        <a:xfrm>
          <a:off x="0" y="1161211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Éclairage variable</a:t>
          </a:r>
        </a:p>
      </dsp:txBody>
      <dsp:txXfrm>
        <a:off x="0" y="1161211"/>
        <a:ext cx="1030955" cy="618573"/>
      </dsp:txXfrm>
    </dsp:sp>
    <dsp:sp modelId="{C7EC751B-E395-4D6F-A450-81450F57F06F}">
      <dsp:nvSpPr>
        <dsp:cNvPr id="0" name=""/>
        <dsp:cNvSpPr/>
      </dsp:nvSpPr>
      <dsp:spPr>
        <a:xfrm>
          <a:off x="0" y="1882880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Bruit dans l’image</a:t>
          </a:r>
        </a:p>
      </dsp:txBody>
      <dsp:txXfrm>
        <a:off x="0" y="1882880"/>
        <a:ext cx="1030955" cy="618573"/>
      </dsp:txXfrm>
    </dsp:sp>
    <dsp:sp modelId="{0659A02D-C283-4AA6-A667-20A9BFC50BD6}">
      <dsp:nvSpPr>
        <dsp:cNvPr id="0" name=""/>
        <dsp:cNvSpPr/>
      </dsp:nvSpPr>
      <dsp:spPr>
        <a:xfrm>
          <a:off x="0" y="2604548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Occultation</a:t>
          </a:r>
        </a:p>
      </dsp:txBody>
      <dsp:txXfrm>
        <a:off x="0" y="2604548"/>
        <a:ext cx="1030955" cy="618573"/>
      </dsp:txXfrm>
    </dsp:sp>
    <dsp:sp modelId="{A0982D9E-5BA2-409D-910B-F3829D5D5617}">
      <dsp:nvSpPr>
        <dsp:cNvPr id="0" name=""/>
        <dsp:cNvSpPr/>
      </dsp:nvSpPr>
      <dsp:spPr>
        <a:xfrm>
          <a:off x="0" y="3326217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 err="1"/>
            <a:t>Defocus</a:t>
          </a:r>
          <a:endParaRPr lang="fr-FR" sz="1500" kern="1200" noProof="0" dirty="0"/>
        </a:p>
      </dsp:txBody>
      <dsp:txXfrm>
        <a:off x="0" y="3326217"/>
        <a:ext cx="1030955" cy="618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C89B8-4381-4519-A40B-2F052FD0B992}">
      <dsp:nvSpPr>
        <dsp:cNvPr id="0" name=""/>
        <dsp:cNvSpPr/>
      </dsp:nvSpPr>
      <dsp:spPr>
        <a:xfrm>
          <a:off x="2202019" y="4145997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773949"/>
              </a:lnTo>
              <a:lnTo>
                <a:pt x="359976" y="773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E6D6B-5C29-47B1-8638-F2213C2DCB20}">
      <dsp:nvSpPr>
        <dsp:cNvPr id="0" name=""/>
        <dsp:cNvSpPr/>
      </dsp:nvSpPr>
      <dsp:spPr>
        <a:xfrm>
          <a:off x="2202019" y="4100277"/>
          <a:ext cx="359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75F2F-7AFD-4140-8742-04BCEB6D1B53}">
      <dsp:nvSpPr>
        <dsp:cNvPr id="0" name=""/>
        <dsp:cNvSpPr/>
      </dsp:nvSpPr>
      <dsp:spPr>
        <a:xfrm>
          <a:off x="2202019" y="3372048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773949"/>
              </a:moveTo>
              <a:lnTo>
                <a:pt x="179988" y="773949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16492-F0D0-4BF8-BC92-874D10460D94}">
      <dsp:nvSpPr>
        <dsp:cNvPr id="0" name=""/>
        <dsp:cNvSpPr/>
      </dsp:nvSpPr>
      <dsp:spPr>
        <a:xfrm>
          <a:off x="2202019" y="2211124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8553-F970-47A5-A139-766B93869447}">
      <dsp:nvSpPr>
        <dsp:cNvPr id="0" name=""/>
        <dsp:cNvSpPr/>
      </dsp:nvSpPr>
      <dsp:spPr>
        <a:xfrm>
          <a:off x="2202019" y="1824149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222E8-7408-4B5A-B2D7-F7897000289E}">
      <dsp:nvSpPr>
        <dsp:cNvPr id="0" name=""/>
        <dsp:cNvSpPr/>
      </dsp:nvSpPr>
      <dsp:spPr>
        <a:xfrm>
          <a:off x="2202019" y="663226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79C3-CCCD-4CFD-9869-13E44E884C4F}">
      <dsp:nvSpPr>
        <dsp:cNvPr id="0" name=""/>
        <dsp:cNvSpPr/>
      </dsp:nvSpPr>
      <dsp:spPr>
        <a:xfrm>
          <a:off x="2202019" y="276251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B0ACB-CD28-47A3-A958-D977C283C71B}">
      <dsp:nvSpPr>
        <dsp:cNvPr id="0" name=""/>
        <dsp:cNvSpPr/>
      </dsp:nvSpPr>
      <dsp:spPr>
        <a:xfrm>
          <a:off x="402138" y="38874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Génération de mires</a:t>
          </a:r>
        </a:p>
      </dsp:txBody>
      <dsp:txXfrm>
        <a:off x="402138" y="388744"/>
        <a:ext cx="1799881" cy="548963"/>
      </dsp:txXfrm>
    </dsp:sp>
    <dsp:sp modelId="{7D8D87D0-8B8A-4543-A234-51930A424D8A}">
      <dsp:nvSpPr>
        <dsp:cNvPr id="0" name=""/>
        <dsp:cNvSpPr/>
      </dsp:nvSpPr>
      <dsp:spPr>
        <a:xfrm>
          <a:off x="2561996" y="1769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Simulations</a:t>
          </a:r>
        </a:p>
      </dsp:txBody>
      <dsp:txXfrm>
        <a:off x="2561996" y="1769"/>
        <a:ext cx="1799881" cy="548963"/>
      </dsp:txXfrm>
    </dsp:sp>
    <dsp:sp modelId="{C589EB9A-5C54-4F26-8B56-ABE700915CD1}">
      <dsp:nvSpPr>
        <dsp:cNvPr id="0" name=""/>
        <dsp:cNvSpPr/>
      </dsp:nvSpPr>
      <dsp:spPr>
        <a:xfrm>
          <a:off x="2561996" y="77571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Fabrication</a:t>
          </a:r>
        </a:p>
      </dsp:txBody>
      <dsp:txXfrm>
        <a:off x="2561996" y="775718"/>
        <a:ext cx="1799881" cy="548963"/>
      </dsp:txXfrm>
    </dsp:sp>
    <dsp:sp modelId="{38DC939B-B7C6-4577-8DDE-3B023F7232D1}">
      <dsp:nvSpPr>
        <dsp:cNvPr id="0" name=""/>
        <dsp:cNvSpPr/>
      </dsp:nvSpPr>
      <dsp:spPr>
        <a:xfrm>
          <a:off x="402138" y="1162693"/>
          <a:ext cx="1799881" cy="548963"/>
        </a:xfrm>
        <a:prstGeom prst="rect">
          <a:avLst/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/>
            <a:t>Tests unitaires</a:t>
          </a:r>
          <a:endParaRPr lang="fr-FR" sz="1800" kern="1200" noProof="0" dirty="0"/>
        </a:p>
      </dsp:txBody>
      <dsp:txXfrm>
        <a:off x="402138" y="1162693"/>
        <a:ext cx="1799881" cy="548963"/>
      </dsp:txXfrm>
    </dsp:sp>
    <dsp:sp modelId="{5E10DA8B-1129-40E7-B260-C30D711DFF16}">
      <dsp:nvSpPr>
        <dsp:cNvPr id="0" name=""/>
        <dsp:cNvSpPr/>
      </dsp:nvSpPr>
      <dsp:spPr>
        <a:xfrm>
          <a:off x="402138" y="1936642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Mesure de pose</a:t>
          </a:r>
        </a:p>
      </dsp:txBody>
      <dsp:txXfrm>
        <a:off x="402138" y="1936642"/>
        <a:ext cx="1799881" cy="548963"/>
      </dsp:txXfrm>
    </dsp:sp>
    <dsp:sp modelId="{74A25DA7-50B6-499F-94AB-C7F7319B5C11}">
      <dsp:nvSpPr>
        <dsp:cNvPr id="0" name=""/>
        <dsp:cNvSpPr/>
      </dsp:nvSpPr>
      <dsp:spPr>
        <a:xfrm>
          <a:off x="2561996" y="154966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2D</a:t>
          </a:r>
        </a:p>
      </dsp:txBody>
      <dsp:txXfrm>
        <a:off x="2561996" y="1549668"/>
        <a:ext cx="1799881" cy="548963"/>
      </dsp:txXfrm>
    </dsp:sp>
    <dsp:sp modelId="{178AF770-4928-4944-A098-93276FEC3E1E}">
      <dsp:nvSpPr>
        <dsp:cNvPr id="0" name=""/>
        <dsp:cNvSpPr/>
      </dsp:nvSpPr>
      <dsp:spPr>
        <a:xfrm>
          <a:off x="2561996" y="2323617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3D</a:t>
          </a:r>
        </a:p>
      </dsp:txBody>
      <dsp:txXfrm>
        <a:off x="2561996" y="2323617"/>
        <a:ext cx="1799881" cy="548963"/>
      </dsp:txXfrm>
    </dsp:sp>
    <dsp:sp modelId="{1F8354B1-24B0-43CD-983D-190604BF34B9}">
      <dsp:nvSpPr>
        <dsp:cNvPr id="0" name=""/>
        <dsp:cNvSpPr/>
      </dsp:nvSpPr>
      <dsp:spPr>
        <a:xfrm>
          <a:off x="402138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Multi langages</a:t>
          </a:r>
        </a:p>
      </dsp:txBody>
      <dsp:txXfrm>
        <a:off x="402138" y="3871515"/>
        <a:ext cx="1799881" cy="548963"/>
      </dsp:txXfrm>
    </dsp:sp>
    <dsp:sp modelId="{BA1D1C5E-7162-4145-B1D8-9F244229B6F8}">
      <dsp:nvSpPr>
        <dsp:cNvPr id="0" name=""/>
        <dsp:cNvSpPr/>
      </dsp:nvSpPr>
      <dsp:spPr>
        <a:xfrm>
          <a:off x="2561996" y="3097566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C++</a:t>
          </a:r>
        </a:p>
      </dsp:txBody>
      <dsp:txXfrm>
        <a:off x="2561996" y="3097566"/>
        <a:ext cx="1799881" cy="548963"/>
      </dsp:txXfrm>
    </dsp:sp>
    <dsp:sp modelId="{2C9C7ABD-1E68-43D9-829F-FDF15410B33E}">
      <dsp:nvSpPr>
        <dsp:cNvPr id="0" name=""/>
        <dsp:cNvSpPr/>
      </dsp:nvSpPr>
      <dsp:spPr>
        <a:xfrm>
          <a:off x="2561996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Python</a:t>
          </a:r>
        </a:p>
      </dsp:txBody>
      <dsp:txXfrm>
        <a:off x="2561996" y="3871515"/>
        <a:ext cx="1799881" cy="548963"/>
      </dsp:txXfrm>
    </dsp:sp>
    <dsp:sp modelId="{6B4D070F-705A-4369-99A9-A56D6BFD8DBA}">
      <dsp:nvSpPr>
        <dsp:cNvPr id="0" name=""/>
        <dsp:cNvSpPr/>
      </dsp:nvSpPr>
      <dsp:spPr>
        <a:xfrm>
          <a:off x="2561996" y="464546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Matlab</a:t>
          </a:r>
        </a:p>
      </dsp:txBody>
      <dsp:txXfrm>
        <a:off x="2561996" y="4645464"/>
        <a:ext cx="1799881" cy="5489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422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093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13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18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27/09/2021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27/09/2021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27/09/2021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27/09/2021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27/09/2021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27/09/2021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6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4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2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70.png"/><Relationship Id="rId4" Type="http://schemas.openxmlformats.org/officeDocument/2006/relationships/image" Target="../media/image38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-01.png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10.jpe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file:///D:\webDev\PhD_defense\figures\part_2_methods\(FIG2)pattern_referential_conventions_schema-01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7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file:///D:\webDev\PhD_defense\figures\part_2_methods\(FIG5)projection_ambiguity_perspective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.png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resolutionBasseLumiere(FIG7)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setup_micro_pattern_lighting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7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71.png"/><Relationship Id="rId11" Type="http://schemas.openxmlformats.org/officeDocument/2006/relationships/image" Target="file:///G:\Utilisateurs\antoine.andre\Documents\webDev\PhD_defense\figures\part_3_performances\(FIG10a)resolution_off_axis_microscope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3b)comparison_6Dof_angles.png" TargetMode="External"/><Relationship Id="rId4" Type="http://schemas.openxmlformats.org/officeDocument/2006/relationships/notesSlide" Target="../notesSlides/notesSlide22.xml"/><Relationship Id="rId9" Type="http://schemas.openxmlformats.org/officeDocument/2006/relationships/image" Target="file:///G:\Utilisateurs\antoine.andre\Documents\webDev\PhD_defense\figures\part_3_performances\(FIG13a)comparison_6Dof_translations.png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diagramLayout" Target="../diagrams/layout7.xml"/><Relationship Id="rId10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diagramData" Target="../diagrams/data9.xml"/><Relationship Id="rId9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10.xml"/><Relationship Id="rId10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77.png"/><Relationship Id="rId9" Type="http://schemas.microsoft.com/office/2007/relationships/diagramDrawing" Target="../diagrams/drawing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12" Type="http://schemas.microsoft.com/office/2007/relationships/diagramDrawing" Target="../diagrams/drawing9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78.png"/><Relationship Id="rId11" Type="http://schemas.openxmlformats.org/officeDocument/2006/relationships/diagramColors" Target="../diagrams/colors9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9.xml"/><Relationship Id="rId4" Type="http://schemas.openxmlformats.org/officeDocument/2006/relationships/notesSlide" Target="../notesSlides/notesSlide27.xml"/><Relationship Id="rId9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image" Target="../media/image8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video" Target="file:///G:\Utilisateurs\antoine.andre\Documents\webDev\PhD_defense\videos\part_4_applications\robot_oscar_icra.mp4" TargetMode="External"/><Relationship Id="rId16" Type="http://schemas.openxmlformats.org/officeDocument/2006/relationships/diagramColors" Target="../diagrams/colors11.xm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2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81.png"/><Relationship Id="rId5" Type="http://schemas.openxmlformats.org/officeDocument/2006/relationships/diagramData" Target="../diagrams/data14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9.xml"/><Relationship Id="rId9" Type="http://schemas.microsoft.com/office/2007/relationships/diagramDrawing" Target="../diagrams/drawing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3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2.png"/><Relationship Id="rId11" Type="http://schemas.openxmlformats.org/officeDocument/2006/relationships/diagramColors" Target="../diagrams/colors13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3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diagramData" Target="../diagrams/data18.xml"/><Relationship Id="rId18" Type="http://schemas.openxmlformats.org/officeDocument/2006/relationships/diagramData" Target="../diagrams/data19.xml"/><Relationship Id="rId26" Type="http://schemas.openxmlformats.org/officeDocument/2006/relationships/diagramColors" Target="../diagrams/colors17.xml"/><Relationship Id="rId3" Type="http://schemas.openxmlformats.org/officeDocument/2006/relationships/image" Target="../media/image10.jpeg"/><Relationship Id="rId21" Type="http://schemas.openxmlformats.org/officeDocument/2006/relationships/diagramColors" Target="../diagrams/colors16.xml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4.xml"/><Relationship Id="rId17" Type="http://schemas.microsoft.com/office/2007/relationships/diagramDrawing" Target="../diagrams/drawing15.xml"/><Relationship Id="rId25" Type="http://schemas.openxmlformats.org/officeDocument/2006/relationships/diagramQuickStyle" Target="../diagrams/quickStyle17.xml"/><Relationship Id="rId2" Type="http://schemas.openxmlformats.org/officeDocument/2006/relationships/notesSlide" Target="../notesSlides/notesSlide32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4.xml"/><Relationship Id="rId24" Type="http://schemas.openxmlformats.org/officeDocument/2006/relationships/diagramLayout" Target="../diagrams/layout17.xml"/><Relationship Id="rId5" Type="http://schemas.openxmlformats.org/officeDocument/2006/relationships/diagramLayout" Target="../diagrams/layout14.xml"/><Relationship Id="rId15" Type="http://schemas.openxmlformats.org/officeDocument/2006/relationships/diagramQuickStyle" Target="../diagrams/quickStyle15.xml"/><Relationship Id="rId23" Type="http://schemas.openxmlformats.org/officeDocument/2006/relationships/diagramData" Target="../diagrams/data20.xml"/><Relationship Id="rId28" Type="http://schemas.openxmlformats.org/officeDocument/2006/relationships/image" Target="../media/image860.png"/><Relationship Id="rId10" Type="http://schemas.openxmlformats.org/officeDocument/2006/relationships/diagramLayout" Target="../diagrams/layout14.xml"/><Relationship Id="rId19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Relationship Id="rId27" Type="http://schemas.microsoft.com/office/2007/relationships/diagramDrawing" Target="../diagrams/drawing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(FIG5)projection_ambiguity_perspective.png" TargetMode="External"/><Relationship Id="rId9" Type="http://schemas.openxmlformats.org/officeDocument/2006/relationships/image" Target="../media/image8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icosphere_megarena_3.png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4.xml"/><Relationship Id="rId23" Type="http://schemas.openxmlformats.org/officeDocument/2006/relationships/image" Target="file:///D:\webDev\PhD_defense\figures\part_1_intro\Station_Station_d_analyse_multimodale_des_ovocytes.jpg" TargetMode="Externa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file:///D:\webDev\PhD_defense\figures\part_1_intro\Station_Station_d_analyse_multimodale_des_ovocyte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endParaRPr lang="fr-FR" sz="2800" b="1" dirty="0">
              <a:solidFill>
                <a:srgbClr val="62BFE6"/>
              </a:solidFill>
            </a:endParaRP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sz="2400" b="1" dirty="0">
                <a:solidFill>
                  <a:srgbClr val="ACC949"/>
                </a:solidFill>
              </a:rPr>
              <a:t>23 septembre 2021</a:t>
            </a:r>
            <a:endParaRPr lang="fr-FR" sz="20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</a:t>
            </a:r>
            <a:r>
              <a:rPr lang="fr-FR" sz="2800" b="1" dirty="0" smtClean="0">
                <a:solidFill>
                  <a:srgbClr val="005393"/>
                </a:solidFill>
              </a:rPr>
              <a:t>continus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4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70813"/>
            <a:ext cx="9599999" cy="54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3711" y="1111624"/>
            <a:ext cx="7216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signal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</a:t>
            </a:r>
            <a:r>
              <a:rPr lang="fr-FR" sz="2800" b="1" dirty="0" err="1">
                <a:solidFill>
                  <a:srgbClr val="005393"/>
                </a:solidFill>
              </a:rPr>
              <a:t>échantillonées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532690" y="429378"/>
            <a:ext cx="3320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9718" y="7200433"/>
            <a:ext cx="518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79212" y="7170338"/>
            <a:ext cx="4671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 err="1">
                <a:solidFill>
                  <a:srgbClr val="FF0000"/>
                </a:solidFill>
              </a:rPr>
              <a:t>Droite</a:t>
            </a:r>
            <a:r>
              <a:rPr lang="en-US" dirty="0">
                <a:solidFill>
                  <a:srgbClr val="FF0000"/>
                </a:solidFill>
              </a:rPr>
              <a:t>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4351896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4351896" cy="12485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</a:t>
            </a:r>
            <a:r>
              <a:rPr lang="fr-FR" dirty="0" smtClean="0"/>
              <a:t>fréquentiels principaux </a:t>
            </a:r>
            <a:r>
              <a:rPr lang="fr-FR" dirty="0"/>
              <a:t>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3834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38340"/>
                <a:ext cx="2934458" cy="71942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973" y="6160590"/>
            <a:ext cx="973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180000" y="900000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=""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180000" y="2160000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 smtClean="0"/>
                  <a:t>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blipFill rotWithShape="0">
                <a:blip r:embed="rId6"/>
                <a:stretch>
                  <a:fillRect l="-2514" t="-24490" r="-1967" b="-4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" y="3420000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Mesure 3DDL directe avec la phase</a:t>
            </a:r>
            <a:endParaRPr lang="fr-F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 smtClean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 smtClean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 smtClean="0"/>
                  <a:t> le numéro du quadrant angulaire</a:t>
                </a:r>
                <a:endParaRPr lang="fr-FR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475" t="-5660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400000" y="4500000"/>
                <a:ext cx="2158796" cy="64633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À 3DDL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 smtClean="0"/>
                  <a:t> inconnus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4500000"/>
                <a:ext cx="2158796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1977" t="-4717" r="-2260" b="-141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145279" y="3452501"/>
            <a:ext cx="3884063" cy="295383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ounded Rectangle 59"/>
          <p:cNvSpPr/>
          <p:nvPr/>
        </p:nvSpPr>
        <p:spPr>
          <a:xfrm>
            <a:off x="5193010" y="4082375"/>
            <a:ext cx="3716278" cy="232029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72000" y="4950000"/>
            <a:ext cx="347427" cy="0"/>
          </a:xfrm>
          <a:prstGeom prst="straightConnector1">
            <a:avLst/>
          </a:prstGeom>
          <a:ln w="28575">
            <a:solidFill>
              <a:srgbClr val="E76F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472000" y="5506650"/>
            <a:ext cx="347427" cy="0"/>
          </a:xfrm>
          <a:prstGeom prst="straightConnector1">
            <a:avLst/>
          </a:prstGeom>
          <a:ln w="28575">
            <a:solidFill>
              <a:srgbClr val="E76F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472000" y="6139560"/>
            <a:ext cx="347427" cy="0"/>
          </a:xfrm>
          <a:prstGeom prst="straightConnector1">
            <a:avLst/>
          </a:prstGeom>
          <a:ln w="28575">
            <a:solidFill>
              <a:srgbClr val="E76F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235323" y="4094269"/>
            <a:ext cx="1681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Mesure limitée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5400000" y="4500000"/>
                <a:ext cx="2556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/>
                  <a:t>À 3DDL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inconnus</a:t>
                </a: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4500000"/>
                <a:ext cx="255642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67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5400000" y="5045301"/>
                <a:ext cx="3327465" cy="129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À 1 période en translation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inconnus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/>
                  <a:t> en orientation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inconnu</a:t>
                </a: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5045301"/>
                <a:ext cx="3327465" cy="1290738"/>
              </a:xfrm>
              <a:prstGeom prst="rect">
                <a:avLst/>
              </a:prstGeom>
              <a:blipFill rotWithShape="0">
                <a:blip r:embed="rId13"/>
                <a:stretch>
                  <a:fillRect l="-1282" t="-2844" b="-7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Équivalence spectral – spatial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Lien entre plan de phase</a:t>
            </a:r>
          </a:p>
          <a:p>
            <a:r>
              <a:rPr lang="fr-FR" dirty="0" smtClean="0"/>
              <a:t>et pics spectraux :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Grande résolution</a:t>
            </a:r>
          </a:p>
          <a:p>
            <a:r>
              <a:rPr lang="fr-FR" dirty="0" smtClean="0"/>
              <a:t>grâce à la régression linéaire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 smtClean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 smtClean="0"/>
                  <a:t> directement avec l’information spectrale ?</a:t>
                </a:r>
                <a:endParaRPr lang="fr-FR" b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 smtClean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 smtClean="0"/>
                  <a:t> directement avec l’information spectrale ?</a:t>
                </a:r>
                <a:endParaRPr lang="fr-FR" b="1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5" y="412498"/>
            <a:ext cx="3968922" cy="31762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=""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=""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=""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=""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57429" cy="796243"/>
            <a:chOff x="6342415" y="3564624"/>
            <a:chExt cx="5757429" cy="796243"/>
          </a:xfrm>
        </p:grpSpPr>
        <p:sp>
          <p:nvSpPr>
            <p:cNvPr id="10" name="Flèche : droite 9">
              <a:extLst>
                <a:ext uri="{FF2B5EF4-FFF2-40B4-BE49-F238E27FC236}">
                  <a16:creationId xmlns=""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=""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=""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75300" y="3991535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</a:t>
            </a:r>
            <a:r>
              <a:rPr lang="fr-FR" sz="2800" b="1" dirty="0" smtClean="0">
                <a:solidFill>
                  <a:srgbClr val="005393"/>
                </a:solidFill>
              </a:rPr>
              <a:t>complète et non ambigüe d’une </a:t>
            </a:r>
            <a:r>
              <a:rPr lang="fr-FR" sz="2800" b="1" dirty="0">
                <a:solidFill>
                  <a:srgbClr val="005393"/>
                </a:solidFill>
              </a:rPr>
              <a:t>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01039" y="680045"/>
            <a:ext cx="3532538" cy="3251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3485" y="3007502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Slide sur la perspective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0398" y="843447"/>
            <a:ext cx="16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Relier</a:t>
            </a:r>
            <a:r>
              <a:rPr lang="en-US" dirty="0"/>
              <a:t> s avec z ?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448028" y="1381040"/>
            <a:ext cx="621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2490760" y="1888583"/>
            <a:ext cx="41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79649" y="3842254"/>
            <a:ext cx="638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pose non </a:t>
            </a:r>
            <a:r>
              <a:rPr lang="fr-FR" dirty="0" err="1"/>
              <a:t>ambïgue</a:t>
            </a:r>
            <a:r>
              <a:rPr lang="fr-FR" dirty="0"/>
              <a:t> avec la dérivée seconde de la phase</a:t>
            </a:r>
          </a:p>
        </p:txBody>
      </p: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556" y="2320854"/>
            <a:ext cx="6325927" cy="35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6">
                <a:extLst>
                  <a:ext uri="{FF2B5EF4-FFF2-40B4-BE49-F238E27FC236}">
                    <a16:creationId xmlns=""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Taille 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1600" b="1" noProof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0140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199444" t="-45833" r="-200000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301117" t="-45833" r="-101117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401117" t="-45833" r="-1117" b="-21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Robustesse de l’encodage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816" t="-3046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346730" y="5640452"/>
            <a:ext cx="172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points</a:t>
            </a:r>
          </a:p>
          <a:p>
            <a:r>
              <a:rPr lang="en-US" dirty="0"/>
              <a:t>5 points </a:t>
            </a:r>
            <a:r>
              <a:rPr lang="en-US" dirty="0" err="1"/>
              <a:t>codants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4724227" y="4524242"/>
            <a:ext cx="1070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points</a:t>
            </a:r>
          </a:p>
          <a:p>
            <a:r>
              <a:rPr lang="en-US" dirty="0"/>
              <a:t>3 </a:t>
            </a:r>
            <a:r>
              <a:rPr lang="en-US" dirty="0" err="1"/>
              <a:t>présent</a:t>
            </a:r>
            <a:endParaRPr lang="en-US" dirty="0"/>
          </a:p>
          <a:p>
            <a:r>
              <a:rPr lang="en-US" dirty="0"/>
              <a:t>1 absent</a:t>
            </a:r>
          </a:p>
          <a:p>
            <a:r>
              <a:rPr lang="en-US" dirty="0"/>
              <a:t>2 x</a:t>
            </a:r>
          </a:p>
          <a:p>
            <a:r>
              <a:rPr lang="en-US" dirty="0"/>
              <a:t>2 y</a:t>
            </a:r>
          </a:p>
          <a:p>
            <a:r>
              <a:rPr lang="en-US" dirty="0"/>
              <a:t>1 </a:t>
            </a:r>
            <a:r>
              <a:rPr lang="en-US" dirty="0" err="1"/>
              <a:t>xy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130731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="" xmlns:a16="http://schemas.microsoft.com/office/drawing/2014/main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42068" y="9795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6939482" y="307865"/>
            <a:ext cx="476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4333672" y="572086"/>
            <a:ext cx="521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7175335" y="4960824"/>
            <a:ext cx="449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994531" y="1116607"/>
            <a:ext cx="2709973" cy="4819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3900791" y="3686814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8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90000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912595"/>
            <a:ext cx="4779275" cy="2688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2">
                <a:extLst>
                  <a:ext uri="{FF2B5EF4-FFF2-40B4-BE49-F238E27FC236}">
                    <a16:creationId xmlns=""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11,6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2 pi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 smtClean="0"/>
                            <a:t>Plage de mesure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80328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180328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11,6 cm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280328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280328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380328" r="-33543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380328" r="-632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480328" r="-33543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480328" r="-632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2 pi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580328" r="-33543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580328" r="-632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680328" r="-3354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680328" r="-6321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589139" y="861013"/>
            <a:ext cx="5879604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="" xmlns:a16="http://schemas.microsoft.com/office/drawing/2014/main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540855"/>
              </p:ext>
            </p:extLst>
          </p:nvPr>
        </p:nvGraphicFramePr>
        <p:xfrm>
          <a:off x="11604361" y="672036"/>
          <a:ext cx="1030955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3283" y="575377"/>
            <a:ext cx="219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Vitesse </a:t>
            </a:r>
            <a:r>
              <a:rPr lang="fr-FR" dirty="0" err="1">
                <a:solidFill>
                  <a:srgbClr val="FF0000"/>
                </a:solidFill>
              </a:rPr>
              <a:t>defocus</a:t>
            </a:r>
            <a:r>
              <a:rPr lang="fr-FR" dirty="0">
                <a:solidFill>
                  <a:srgbClr val="FF0000"/>
                </a:solidFill>
              </a:rPr>
              <a:t> en x2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1094" y="74181"/>
            <a:ext cx="664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Mettre</a:t>
            </a:r>
            <a:r>
              <a:rPr lang="en-US" dirty="0">
                <a:solidFill>
                  <a:srgbClr val="FF0000"/>
                </a:solidFill>
              </a:rPr>
              <a:t> 3 figures pour les </a:t>
            </a:r>
            <a:r>
              <a:rPr lang="en-US" dirty="0" err="1">
                <a:solidFill>
                  <a:srgbClr val="FF0000"/>
                </a:solidFill>
              </a:rPr>
              <a:t>esais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robustesse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Garder</a:t>
            </a:r>
            <a:r>
              <a:rPr lang="en-US" dirty="0">
                <a:solidFill>
                  <a:srgbClr val="FF0000"/>
                </a:solidFill>
              </a:rPr>
              <a:t> les </a:t>
            </a:r>
            <a:r>
              <a:rPr lang="en-US" dirty="0" err="1">
                <a:solidFill>
                  <a:srgbClr val="FF0000"/>
                </a:solidFill>
              </a:rPr>
              <a:t>vidéos</a:t>
            </a:r>
            <a:r>
              <a:rPr lang="en-US" dirty="0">
                <a:solidFill>
                  <a:srgbClr val="FF0000"/>
                </a:solidFill>
              </a:rPr>
              <a:t> pour la fin de la presentation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pour les questions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4210236" y="1038272"/>
            <a:ext cx="4003986" cy="4148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72083" y="962483"/>
            <a:ext cx="4287070" cy="4815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607568" y="2393094"/>
            <a:ext cx="5474604" cy="32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="" xmlns:a16="http://schemas.microsoft.com/office/drawing/2014/main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0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="" xmlns:a16="http://schemas.microsoft.com/office/drawing/2014/main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="" xmlns:a16="http://schemas.microsoft.com/office/drawing/2014/main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680726" y="4101981"/>
            <a:ext cx="4258175" cy="2281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4905806" y="4101981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mis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oeuvre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60007" y="877333"/>
            <a:ext cx="4178894" cy="3156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925533" y="929194"/>
            <a:ext cx="16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Fonctionnalités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59108" y="5176222"/>
            <a:ext cx="414754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Types de mires </a:t>
            </a:r>
            <a:r>
              <a:rPr lang="en-US" sz="2800" b="1" dirty="0" err="1"/>
              <a:t>polyvalents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8344" y="2425654"/>
            <a:ext cx="37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du site internet + performances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728145" y="1599926"/>
            <a:ext cx="26615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Video 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qu’image</a:t>
            </a:r>
            <a:r>
              <a:rPr lang="en-US" dirty="0"/>
              <a:t> fixe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573754" y="1969258"/>
            <a:ext cx="32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dispo</a:t>
            </a:r>
            <a:r>
              <a:rPr lang="en-US" dirty="0"/>
              <a:t> sur le 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96107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="" xmlns:a16="http://schemas.microsoft.com/office/drawing/2014/main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="" xmlns:a16="http://schemas.microsoft.com/office/drawing/2014/main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9686" y="843447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0519" y="1722548"/>
            <a:ext cx="346428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121" y="4040688"/>
            <a:ext cx="76533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duale</a:t>
            </a:r>
            <a:r>
              <a:rPr lang="en-US" sz="2800" b="1" dirty="0">
                <a:solidFill>
                  <a:srgbClr val="005393"/>
                </a:solidFill>
              </a:rPr>
              <a:t> force – </a:t>
            </a:r>
            <a:r>
              <a:rPr lang="en-US" sz="2800" b="1" dirty="0" err="1">
                <a:solidFill>
                  <a:srgbClr val="005393"/>
                </a:solidFill>
              </a:rPr>
              <a:t>déplacement</a:t>
            </a:r>
            <a:r>
              <a:rPr lang="en-US" sz="2800" b="1" dirty="0">
                <a:solidFill>
                  <a:srgbClr val="005393"/>
                </a:solidFill>
              </a:rPr>
              <a:t> sur </a:t>
            </a:r>
            <a:r>
              <a:rPr lang="en-US" sz="2800" b="1" dirty="0" err="1">
                <a:solidFill>
                  <a:srgbClr val="005393"/>
                </a:solidFill>
              </a:rPr>
              <a:t>fibre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végétale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-340204" y="1702571"/>
            <a:ext cx="425520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Image du </a:t>
            </a:r>
            <a:r>
              <a:rPr lang="en-US" dirty="0" err="1"/>
              <a:t>capteur</a:t>
            </a:r>
            <a:r>
              <a:rPr lang="en-US" dirty="0"/>
              <a:t> (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haut à gauche)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956561" y="1931350"/>
            <a:ext cx="19604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Video des </a:t>
            </a:r>
            <a:r>
              <a:rPr lang="en-US" dirty="0" err="1"/>
              <a:t>qr</a:t>
            </a:r>
            <a:r>
              <a:rPr lang="en-US" dirty="0"/>
              <a:t> codes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43484" y="4708733"/>
            <a:ext cx="228383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Vue</a:t>
            </a:r>
            <a:r>
              <a:rPr lang="en-US" dirty="0"/>
              <a:t> </a:t>
            </a:r>
            <a:r>
              <a:rPr lang="en-US" dirty="0" err="1"/>
              <a:t>fibre</a:t>
            </a:r>
            <a:r>
              <a:rPr lang="en-US" dirty="0"/>
              <a:t> compression</a:t>
            </a:r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21907" y="2531772"/>
            <a:ext cx="2832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3661" y="21624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038079" y="3938840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="" xmlns:a16="http://schemas.microsoft.com/office/drawing/2014/main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234059"/>
              </p:ext>
            </p:extLst>
          </p:nvPr>
        </p:nvGraphicFramePr>
        <p:xfrm>
          <a:off x="180001" y="1504060"/>
          <a:ext cx="2502240" cy="4255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41382" y="3769690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7595699" y="2929124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=""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2682241" y="368420"/>
            <a:ext cx="4291330" cy="2864037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="" xmlns:a16="http://schemas.microsoft.com/office/drawing/2014/main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375319"/>
              </p:ext>
            </p:extLst>
          </p:nvPr>
        </p:nvGraphicFramePr>
        <p:xfrm>
          <a:off x="9430869" y="2188966"/>
          <a:ext cx="2520605" cy="2886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21518" y="298104"/>
            <a:ext cx="540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Lien entre </a:t>
            </a:r>
            <a:r>
              <a:rPr lang="en-US" dirty="0" err="1">
                <a:solidFill>
                  <a:srgbClr val="FF0000"/>
                </a:solidFill>
              </a:rPr>
              <a:t>microrobotique</a:t>
            </a:r>
            <a:r>
              <a:rPr lang="en-US" dirty="0">
                <a:solidFill>
                  <a:srgbClr val="FF0000"/>
                </a:solidFill>
              </a:rPr>
              <a:t> et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pose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0519" y="5666106"/>
            <a:ext cx="486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du robot </a:t>
            </a:r>
            <a:r>
              <a:rPr lang="en-US" dirty="0" err="1">
                <a:solidFill>
                  <a:srgbClr val="FF0000"/>
                </a:solidFill>
              </a:rPr>
              <a:t>souple</a:t>
            </a:r>
            <a:r>
              <a:rPr lang="en-US" dirty="0">
                <a:solidFill>
                  <a:srgbClr val="FF0000"/>
                </a:solidFill>
              </a:rPr>
              <a:t> torsion de Clément </a:t>
            </a:r>
            <a:r>
              <a:rPr lang="en-US" dirty="0" err="1">
                <a:solidFill>
                  <a:srgbClr val="FF0000"/>
                </a:solidFill>
              </a:rPr>
              <a:t>Bricard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6403" y="5084953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Rajouter</a:t>
            </a:r>
            <a:r>
              <a:rPr lang="en-US" dirty="0"/>
              <a:t> image de </a:t>
            </a:r>
            <a:r>
              <a:rPr lang="en-US" dirty="0" err="1"/>
              <a:t>puces</a:t>
            </a:r>
            <a:r>
              <a:rPr lang="en-US" dirty="0"/>
              <a:t> </a:t>
            </a:r>
            <a:r>
              <a:rPr lang="en-US" dirty="0" err="1"/>
              <a:t>fluidique</a:t>
            </a:r>
            <a:r>
              <a:rPr lang="en-US" dirty="0"/>
              <a:t> + mires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3239631136"/>
              </p:ext>
            </p:extLst>
          </p:nvPr>
        </p:nvGraphicFramePr>
        <p:xfrm>
          <a:off x="3148816" y="692593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4" name="Diagram 63"/>
          <p:cNvGraphicFramePr/>
          <p:nvPr>
            <p:extLst>
              <p:ext uri="{D42A27DB-BD31-4B8C-83A1-F6EECF244321}">
                <p14:modId xmlns:p14="http://schemas.microsoft.com/office/powerpoint/2010/main" val="1021353491"/>
              </p:ext>
            </p:extLst>
          </p:nvPr>
        </p:nvGraphicFramePr>
        <p:xfrm>
          <a:off x="61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30693285"/>
              </p:ext>
            </p:extLst>
          </p:nvPr>
        </p:nvGraphicFramePr>
        <p:xfrm>
          <a:off x="900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06801" y="4813358"/>
            <a:ext cx="1771650" cy="1404296"/>
            <a:chOff x="360457" y="4039882"/>
            <a:chExt cx="1771650" cy="984250"/>
          </a:xfrm>
          <a:solidFill>
            <a:srgbClr val="FFC000"/>
          </a:solidFill>
        </p:grpSpPr>
        <p:sp>
          <p:nvSpPr>
            <p:cNvPr id="45" name="Rounded Rectangle 44"/>
            <p:cNvSpPr/>
            <p:nvPr/>
          </p:nvSpPr>
          <p:spPr>
            <a:xfrm>
              <a:off x="360457" y="4039882"/>
              <a:ext cx="1771650" cy="98425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"/>
                <p:cNvSpPr/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8580" tIns="68580" rIns="68580" bIns="68580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800" b="1" kern="1200" noProof="0" dirty="0"/>
                    <a:t>Résolution </a:t>
                  </a:r>
                  <a:br>
                    <a:rPr lang="fr-FR" sz="1800" b="1" kern="1200" noProof="0" dirty="0"/>
                  </a:br>
                  <a:r>
                    <a:rPr lang="fr-FR" sz="1800" b="1" kern="1200" noProof="0" dirty="0"/>
                    <a:t>120 </a:t>
                  </a:r>
                  <a:r>
                    <a:rPr lang="fr-FR" sz="1800" b="1" kern="1200" noProof="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800" b="1" kern="12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</a:t>
                  </a:r>
                  <a14:m>
                    <m:oMath xmlns:m="http://schemas.openxmlformats.org/officeDocument/2006/math">
                      <m:r>
                        <a:rPr lang="fr-FR" sz="1800" b="1" i="1" kern="1200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800" b="1" kern="1200" noProof="0" dirty="0"/>
                </a:p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dirty="0"/>
                    <a:t>Pas de </a:t>
                  </a:r>
                  <a:r>
                    <a:rPr lang="en-US" b="1" dirty="0" err="1"/>
                    <a:t>mesure</a:t>
                  </a:r>
                  <a:r>
                    <a:rPr lang="en-US" b="1" dirty="0"/>
                    <a:t> </a:t>
                  </a:r>
                  <a:r>
                    <a:rPr lang="en-US" b="1" dirty="0" err="1"/>
                    <a:t>en</a:t>
                  </a:r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sz="1800" b="1" kern="1200" noProof="0" dirty="0"/>
                </a:p>
              </p:txBody>
            </p:sp>
          </mc:Choice>
          <mc:Fallback xmlns="">
            <p:sp>
              <p:nvSpPr>
                <p:cNvPr id="47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3203" r="-1423" b="-1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9088328" y="4763574"/>
            <a:ext cx="2315910" cy="984363"/>
            <a:chOff x="336943" y="4344520"/>
            <a:chExt cx="1818679" cy="773906"/>
          </a:xfrm>
          <a:solidFill>
            <a:srgbClr val="FFC000"/>
          </a:solidFill>
        </p:grpSpPr>
        <p:sp>
          <p:nvSpPr>
            <p:cNvPr id="50" name="Rounded Rectangle 49"/>
            <p:cNvSpPr/>
            <p:nvPr/>
          </p:nvSpPr>
          <p:spPr>
            <a:xfrm>
              <a:off x="336943" y="4344520"/>
              <a:ext cx="1818679" cy="77390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/>
            <p:nvPr/>
          </p:nvSpPr>
          <p:spPr>
            <a:xfrm>
              <a:off x="359610" y="4367187"/>
              <a:ext cx="1773345" cy="7285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kern="1200" noProof="0" dirty="0"/>
                <a:t>Applications aux cas macroscopiques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0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Bilan des publications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1891" y="1760342"/>
            <a:ext cx="40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Revues internationals à </a:t>
            </a:r>
            <a:r>
              <a:rPr lang="en-US" dirty="0" err="1" smtClean="0"/>
              <a:t>comité</a:t>
            </a:r>
            <a:r>
              <a:rPr lang="en-US" dirty="0" smtClean="0"/>
              <a:t> de lecture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35298" y="2190648"/>
            <a:ext cx="675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Conférences</a:t>
            </a:r>
            <a:r>
              <a:rPr lang="en-US" dirty="0" smtClean="0"/>
              <a:t> internationals avec </a:t>
            </a:r>
            <a:r>
              <a:rPr lang="en-US" dirty="0" err="1" smtClean="0"/>
              <a:t>comité</a:t>
            </a:r>
            <a:r>
              <a:rPr lang="en-US" dirty="0" smtClean="0"/>
              <a:t> de lecture et edition des </a:t>
            </a:r>
            <a:r>
              <a:rPr lang="en-US" dirty="0" err="1" smtClean="0"/>
              <a:t>actes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81891" y="2845887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Parus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32993" y="439107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Soumis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471730" y="308059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Parus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5471730" y="415147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Étude des dérivées successives de la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57452" y="979598"/>
            <a:ext cx="438476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Lever l’ambiguïté sur les angles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2000" b="1" dirty="0"/>
                  <a:t> et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59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Dérivée seconde du plan de phase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/>
                  <a:t> signe de l’angle hors-plan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09" t="-10000" r="-40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270" y="2295785"/>
            <a:ext cx="3399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Right Brace 2"/>
          <p:cNvSpPr/>
          <p:nvPr/>
        </p:nvSpPr>
        <p:spPr>
          <a:xfrm>
            <a:off x="1959927" y="2917371"/>
            <a:ext cx="177295" cy="500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2326522" y="2983076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270" y="4210033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noFill/>
              <a:ln w="19050">
                <a:solidFill>
                  <a:srgbClr val="005393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nanométrique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	   du microradian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𝛽𝛾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544" t="-3333" b="-11667"/>
                </a:stretch>
              </a:blipFill>
              <a:ln w="19050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350327" y="5164799"/>
            <a:ext cx="1219200" cy="283029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316530" y="1731887"/>
            <a:ext cx="23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8518541" y="748553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=""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=""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=""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=""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=""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=""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=""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="" xmlns:a16="http://schemas.microsoft.com/office/drawing/2014/main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99056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=""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="" xmlns:a16="http://schemas.microsoft.com/office/drawing/2014/main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742547"/>
              </p:ext>
            </p:extLst>
          </p:nvPr>
        </p:nvGraphicFramePr>
        <p:xfrm>
          <a:off x="-179893" y="789233"/>
          <a:ext cx="5370133" cy="2543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5" name="Rectangle 4"/>
          <p:cNvSpPr/>
          <p:nvPr/>
        </p:nvSpPr>
        <p:spPr>
          <a:xfrm>
            <a:off x="5828790" y="1944049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5527079" y="434475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8847354" y="4003202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9808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056283" y="615577"/>
            <a:ext cx="85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Limites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66130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5190240" y="82242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Objectifs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link="rId23"/>
          <a:stretch>
            <a:fillRect/>
          </a:stretch>
        </p:blipFill>
        <p:spPr>
          <a:xfrm>
            <a:off x="7999353" y="-302976"/>
            <a:ext cx="5400000" cy="40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266461" y="700876"/>
            <a:ext cx="4785000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855" y="974226"/>
            <a:ext cx="171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Mesure</a:t>
            </a:r>
            <a:r>
              <a:rPr lang="en-US" dirty="0" smtClean="0"/>
              <a:t> </a:t>
            </a:r>
            <a:r>
              <a:rPr lang="en-US" dirty="0" err="1" smtClean="0"/>
              <a:t>planaire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787137" y="2077675"/>
            <a:ext cx="234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Faible</a:t>
            </a:r>
            <a:r>
              <a:rPr lang="en-US" dirty="0" smtClean="0"/>
              <a:t> </a:t>
            </a:r>
            <a:r>
              <a:rPr lang="en-US" dirty="0" err="1" smtClean="0"/>
              <a:t>plage</a:t>
            </a:r>
            <a:r>
              <a:rPr lang="en-US" dirty="0" smtClean="0"/>
              <a:t> de </a:t>
            </a:r>
            <a:r>
              <a:rPr lang="en-US" dirty="0" err="1" smtClean="0"/>
              <a:t>mesure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457183" y="3348135"/>
            <a:ext cx="327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Faible</a:t>
            </a:r>
            <a:r>
              <a:rPr lang="en-US" dirty="0" smtClean="0"/>
              <a:t> </a:t>
            </a:r>
            <a:r>
              <a:rPr lang="en-US" dirty="0" err="1" smtClean="0"/>
              <a:t>robustesse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microscopie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735837" y="1281138"/>
                <a:ext cx="81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837" y="1281138"/>
                <a:ext cx="81977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244051" y="207767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2x2 cm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3822894" y="3931447"/>
            <a:ext cx="326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Occultations</a:t>
            </a:r>
            <a:r>
              <a:rPr lang="en-US" dirty="0" smtClean="0"/>
              <a:t>, bruit, </a:t>
            </a:r>
            <a:r>
              <a:rPr lang="en-US" dirty="0" err="1" smtClean="0"/>
              <a:t>éclairage</a:t>
            </a:r>
            <a:r>
              <a:rPr lang="en-US" dirty="0" smtClean="0"/>
              <a:t> etc.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982858" y="5765121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Mesure</a:t>
            </a:r>
            <a:r>
              <a:rPr lang="en-US" dirty="0" smtClean="0"/>
              <a:t> de pose 3D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3822894" y="5686883"/>
            <a:ext cx="361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Extension à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plage</a:t>
            </a:r>
            <a:r>
              <a:rPr lang="en-US" dirty="0" smtClean="0"/>
              <a:t> </a:t>
            </a:r>
            <a:r>
              <a:rPr lang="en-US" dirty="0" err="1" smtClean="0"/>
              <a:t>centimétrique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6679521" y="4764162"/>
            <a:ext cx="4960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Robustesse</a:t>
            </a:r>
            <a:r>
              <a:rPr lang="en-US" dirty="0" smtClean="0"/>
              <a:t> aux conditions </a:t>
            </a:r>
            <a:r>
              <a:rPr lang="en-US" dirty="0" err="1" smtClean="0"/>
              <a:t>d’imagerie</a:t>
            </a:r>
            <a:r>
              <a:rPr lang="en-US" dirty="0" smtClean="0"/>
              <a:t> </a:t>
            </a:r>
            <a:r>
              <a:rPr lang="en-US" dirty="0" err="1" smtClean="0"/>
              <a:t>défavorables</a:t>
            </a:r>
            <a:endParaRPr lang="fr-FR" dirty="0"/>
          </a:p>
        </p:txBody>
      </p:sp>
      <p:sp>
        <p:nvSpPr>
          <p:cNvPr id="21" name="TextBox 20"/>
          <p:cNvSpPr txBox="1"/>
          <p:nvPr/>
        </p:nvSpPr>
        <p:spPr>
          <a:xfrm>
            <a:off x="8640347" y="5734634"/>
            <a:ext cx="323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Applications à la </a:t>
            </a:r>
            <a:r>
              <a:rPr lang="en-US" dirty="0" err="1" smtClean="0"/>
              <a:t>microrobotique</a:t>
            </a:r>
            <a:endParaRPr lang="fr-FR" dirty="0"/>
          </a:p>
        </p:txBody>
      </p:sp>
      <p:sp>
        <p:nvSpPr>
          <p:cNvPr id="23" name="Rounded Rectangle 22"/>
          <p:cNvSpPr/>
          <p:nvPr/>
        </p:nvSpPr>
        <p:spPr>
          <a:xfrm>
            <a:off x="457183" y="700876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ounded Rectangle 55"/>
          <p:cNvSpPr/>
          <p:nvPr/>
        </p:nvSpPr>
        <p:spPr>
          <a:xfrm>
            <a:off x="2798898" y="696548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ounded Rectangle 56"/>
          <p:cNvSpPr/>
          <p:nvPr/>
        </p:nvSpPr>
        <p:spPr>
          <a:xfrm>
            <a:off x="1447363" y="1978477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ounded Rectangle 57"/>
          <p:cNvSpPr/>
          <p:nvPr/>
        </p:nvSpPr>
        <p:spPr>
          <a:xfrm>
            <a:off x="3866935" y="1978476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2403731" y="3256077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ounded Rectangle 59"/>
          <p:cNvSpPr/>
          <p:nvPr/>
        </p:nvSpPr>
        <p:spPr>
          <a:xfrm>
            <a:off x="4935762" y="3234894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82858" y="1922157"/>
            <a:ext cx="0" cy="35838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714379" y="4797466"/>
            <a:ext cx="0" cy="8160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21181" y="4820544"/>
            <a:ext cx="0" cy="802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872809" y="3201317"/>
            <a:ext cx="0" cy="16053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870048" y="4806712"/>
            <a:ext cx="8682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96084" y="4355414"/>
            <a:ext cx="0" cy="4512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061223" y="4797466"/>
            <a:ext cx="225995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36176</TotalTime>
  <Words>3305</Words>
  <Application>Microsoft Office PowerPoint</Application>
  <PresentationFormat>Widescreen</PresentationFormat>
  <Paragraphs>651</Paragraphs>
  <Slides>38</Slides>
  <Notes>38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1347</cp:revision>
  <dcterms:created xsi:type="dcterms:W3CDTF">2017-10-25T09:06:20Z</dcterms:created>
  <dcterms:modified xsi:type="dcterms:W3CDTF">2021-09-26T23:32:14Z</dcterms:modified>
</cp:coreProperties>
</file>